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790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04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50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55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336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141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90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981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614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91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812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FFD55CF-5F80-4A01-A338-C81AE36975D0}" type="datetimeFigureOut">
              <a:rPr lang="en-US" smtClean="0"/>
              <a:t>7/13/2020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BABAB91-ADBB-43D6-B429-3F915366304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The Role of the Prime Minister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506190"/>
            <a:ext cx="2121477" cy="1951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20782"/>
            <a:ext cx="5569526" cy="3713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127" y="-6928"/>
            <a:ext cx="4095750" cy="3740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045" y="4506190"/>
            <a:ext cx="2857500" cy="1951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4420860"/>
            <a:ext cx="3629891" cy="2131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2394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Sources of Prime Ministerial Power and authority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1.The </a:t>
            </a:r>
            <a:r>
              <a:rPr lang="en-US" b="1" dirty="0"/>
              <a:t>Ruling Party</a:t>
            </a:r>
          </a:p>
          <a:p>
            <a:r>
              <a:rPr lang="en-US" dirty="0"/>
              <a:t>• The PM has the support of his party both in parliament and in the country in the form of </a:t>
            </a:r>
            <a:r>
              <a:rPr lang="en-US" dirty="0" smtClean="0"/>
              <a:t>ordinary members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Since </a:t>
            </a:r>
            <a:r>
              <a:rPr lang="en-US" dirty="0"/>
              <a:t>his party has won the right to govern, the PM carries his party’s elective </a:t>
            </a:r>
            <a:r>
              <a:rPr lang="en-US" dirty="0" smtClean="0"/>
              <a:t>authority with </a:t>
            </a:r>
            <a:r>
              <a:rPr lang="en-US" dirty="0"/>
              <a:t>him.</a:t>
            </a:r>
          </a:p>
        </p:txBody>
      </p:sp>
    </p:spTree>
    <p:extLst>
      <p:ext uri="{BB962C8B-B14F-4D97-AF65-F5344CB8AC3E}">
        <p14:creationId xmlns:p14="http://schemas.microsoft.com/office/powerpoint/2010/main" val="2744529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/>
          <a:lstStyle/>
          <a:p>
            <a:r>
              <a:rPr lang="en-US" b="1" dirty="0" smtClean="0"/>
              <a:t>2.The </a:t>
            </a:r>
            <a:r>
              <a:rPr lang="en-US" b="1" dirty="0"/>
              <a:t>royal prerogative</a:t>
            </a:r>
          </a:p>
          <a:p>
            <a:r>
              <a:rPr lang="en-US" dirty="0" smtClean="0"/>
              <a:t> </a:t>
            </a:r>
            <a:r>
              <a:rPr lang="en-US" sz="2800" dirty="0"/>
              <a:t>The reigning monarch retains (in theory and law), the power to carry out the functions of</a:t>
            </a:r>
          </a:p>
          <a:p>
            <a:r>
              <a:rPr lang="en-US" sz="2800" dirty="0"/>
              <a:t>the head of state, such as commanding the armed forces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 </a:t>
            </a:r>
            <a:r>
              <a:rPr lang="en-US" sz="2800" dirty="0"/>
              <a:t>In a </a:t>
            </a:r>
            <a:r>
              <a:rPr lang="en-US" sz="2800" dirty="0" smtClean="0"/>
              <a:t>democracy </a:t>
            </a:r>
            <a:r>
              <a:rPr lang="en-US" sz="2800" dirty="0"/>
              <a:t>cannot </a:t>
            </a:r>
            <a:r>
              <a:rPr lang="en-US" sz="2800" dirty="0" smtClean="0"/>
              <a:t>allow an </a:t>
            </a:r>
            <a:r>
              <a:rPr lang="en-US" sz="2800" dirty="0"/>
              <a:t>unelected monarch to exercise these powers and so the authority to exercise these</a:t>
            </a:r>
          </a:p>
          <a:p>
            <a:r>
              <a:rPr lang="en-US" sz="2800" dirty="0"/>
              <a:t>‘prerogative powers’ is delegated to the PM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3340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897563"/>
          </a:xfrm>
        </p:spPr>
        <p:txBody>
          <a:bodyPr/>
          <a:lstStyle/>
          <a:p>
            <a:r>
              <a:rPr lang="en-US" b="1" dirty="0" smtClean="0"/>
              <a:t>3.Popular </a:t>
            </a:r>
            <a:r>
              <a:rPr lang="en-US" b="1" dirty="0"/>
              <a:t>mandate</a:t>
            </a:r>
          </a:p>
          <a:p>
            <a:r>
              <a:rPr lang="en-US" sz="2800" dirty="0" smtClean="0"/>
              <a:t>Although </a:t>
            </a:r>
            <a:r>
              <a:rPr lang="en-US" sz="2800" dirty="0"/>
              <a:t>technically the voters are choosing the MP and a party, they are also conscious</a:t>
            </a:r>
          </a:p>
          <a:p>
            <a:r>
              <a:rPr lang="en-US" sz="2800" dirty="0"/>
              <a:t>that they are electing a PM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 </a:t>
            </a:r>
            <a:r>
              <a:rPr lang="en-US" sz="2800" dirty="0"/>
              <a:t>Research suggest that the leader of the party is becoming </a:t>
            </a:r>
            <a:r>
              <a:rPr lang="en-US" sz="2800" dirty="0" smtClean="0"/>
              <a:t>more and </a:t>
            </a:r>
            <a:r>
              <a:rPr lang="en-US" sz="2800" dirty="0"/>
              <a:t>more in important when it comes to deciding who to vote for at an election. Thus, </a:t>
            </a:r>
            <a:endParaRPr lang="en-US" sz="2800" dirty="0" smtClean="0"/>
          </a:p>
          <a:p>
            <a:r>
              <a:rPr lang="en-US" sz="2800" dirty="0" smtClean="0"/>
              <a:t>The victorious </a:t>
            </a:r>
            <a:r>
              <a:rPr lang="en-US" sz="2800" dirty="0"/>
              <a:t>PM can claim to enjoy the authority of the electorate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299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4.Parliament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2800" b="1" dirty="0"/>
          </a:p>
          <a:p>
            <a:r>
              <a:rPr lang="en-US" sz="2800" dirty="0" smtClean="0"/>
              <a:t> </a:t>
            </a:r>
            <a:r>
              <a:rPr lang="en-US" sz="2800" dirty="0"/>
              <a:t>The PM is the parliamentary leader and as long as he has the support of a majority of the </a:t>
            </a:r>
            <a:r>
              <a:rPr lang="en-US" sz="2800" dirty="0" smtClean="0"/>
              <a:t>House  </a:t>
            </a:r>
            <a:r>
              <a:rPr lang="en-US" sz="2800" dirty="0"/>
              <a:t>of </a:t>
            </a:r>
            <a:r>
              <a:rPr lang="en-US" sz="2800" dirty="0" smtClean="0"/>
              <a:t>Common,</a:t>
            </a:r>
          </a:p>
          <a:p>
            <a:r>
              <a:rPr lang="en-US" sz="2800" dirty="0" smtClean="0"/>
              <a:t> he can </a:t>
            </a:r>
            <a:r>
              <a:rPr lang="en-US" sz="2800" dirty="0"/>
              <a:t>claim parliamentary authority.</a:t>
            </a:r>
          </a:p>
          <a:p>
            <a:r>
              <a:rPr lang="en-US" sz="2800" dirty="0" smtClean="0"/>
              <a:t> </a:t>
            </a:r>
            <a:r>
              <a:rPr lang="en-US" sz="2800" dirty="0"/>
              <a:t>Some PMs have enhanced the power gained with their own personal qualities to add to the </a:t>
            </a:r>
            <a:r>
              <a:rPr lang="en-US" sz="2800" dirty="0" smtClean="0"/>
              <a:t>four sources </a:t>
            </a:r>
            <a:r>
              <a:rPr lang="en-US" sz="2800" dirty="0"/>
              <a:t>of </a:t>
            </a:r>
            <a:r>
              <a:rPr lang="en-US" sz="2800" dirty="0" smtClean="0"/>
              <a:t>authority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3895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Powers of the PM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r>
              <a:rPr lang="en-US" dirty="0" smtClean="0"/>
              <a:t>• </a:t>
            </a:r>
            <a:r>
              <a:rPr lang="en-US" dirty="0"/>
              <a:t>appoints </a:t>
            </a:r>
            <a:r>
              <a:rPr lang="en-US" dirty="0" smtClean="0"/>
              <a:t>ministers.</a:t>
            </a:r>
            <a:endParaRPr lang="en-US" dirty="0"/>
          </a:p>
          <a:p>
            <a:r>
              <a:rPr lang="en-US" dirty="0"/>
              <a:t>• allocates cabinet </a:t>
            </a:r>
            <a:r>
              <a:rPr lang="en-US" dirty="0" smtClean="0"/>
              <a:t>posts.</a:t>
            </a:r>
            <a:endParaRPr lang="en-US" dirty="0"/>
          </a:p>
          <a:p>
            <a:r>
              <a:rPr lang="en-US" dirty="0"/>
              <a:t>• reshuffles </a:t>
            </a:r>
            <a:r>
              <a:rPr lang="en-US" dirty="0" smtClean="0"/>
              <a:t>cabinet.</a:t>
            </a:r>
            <a:endParaRPr lang="en-US" dirty="0"/>
          </a:p>
          <a:p>
            <a:r>
              <a:rPr lang="en-US" dirty="0"/>
              <a:t>• dismisses </a:t>
            </a:r>
            <a:r>
              <a:rPr lang="en-US" dirty="0" smtClean="0"/>
              <a:t>ministers.</a:t>
            </a:r>
          </a:p>
          <a:p>
            <a:r>
              <a:rPr lang="en-US" dirty="0"/>
              <a:t>chairs cabinet </a:t>
            </a:r>
            <a:r>
              <a:rPr lang="en-US" dirty="0" smtClean="0"/>
              <a:t>meetings.</a:t>
            </a:r>
            <a:endParaRPr lang="en-US" dirty="0"/>
          </a:p>
          <a:p>
            <a:r>
              <a:rPr lang="en-US" dirty="0"/>
              <a:t>• manages the </a:t>
            </a:r>
            <a:r>
              <a:rPr lang="en-US" dirty="0" smtClean="0"/>
              <a:t>cabinet agenda.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617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r>
              <a:rPr lang="en-US" dirty="0"/>
              <a:t>• </a:t>
            </a:r>
            <a:r>
              <a:rPr lang="en-US" dirty="0" smtClean="0"/>
              <a:t>steers(directly), </a:t>
            </a:r>
            <a:r>
              <a:rPr lang="en-US" dirty="0"/>
              <a:t>sums up </a:t>
            </a:r>
            <a:r>
              <a:rPr lang="en-US" dirty="0" smtClean="0"/>
              <a:t>and determines   </a:t>
            </a:r>
          </a:p>
          <a:p>
            <a:r>
              <a:rPr lang="en-US" dirty="0"/>
              <a:t> </a:t>
            </a:r>
            <a:r>
              <a:rPr lang="en-US" dirty="0" smtClean="0"/>
              <a:t>   outcome of cabinet discussions.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/>
              <a:t>holds bilateral and </a:t>
            </a:r>
            <a:r>
              <a:rPr lang="en-US" dirty="0" smtClean="0"/>
              <a:t>informal meetings </a:t>
            </a:r>
            <a:r>
              <a:rPr lang="en-US" dirty="0"/>
              <a:t>with 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    key ministers.</a:t>
            </a:r>
            <a:endParaRPr lang="en-US" dirty="0"/>
          </a:p>
          <a:p>
            <a:r>
              <a:rPr lang="en-US" dirty="0" smtClean="0"/>
              <a:t>appoints </a:t>
            </a:r>
            <a:r>
              <a:rPr lang="en-US" dirty="0"/>
              <a:t>chairs </a:t>
            </a:r>
            <a:r>
              <a:rPr lang="en-US" dirty="0" smtClean="0"/>
              <a:t>and members </a:t>
            </a:r>
            <a:r>
              <a:rPr lang="en-US" dirty="0"/>
              <a:t>of cabinet</a:t>
            </a:r>
          </a:p>
          <a:p>
            <a:pPr marL="0" indent="0">
              <a:buNone/>
            </a:pPr>
            <a:r>
              <a:rPr lang="en-US" dirty="0" smtClean="0"/>
              <a:t>    committees.</a:t>
            </a:r>
            <a:endParaRPr lang="en-US" dirty="0"/>
          </a:p>
          <a:p>
            <a:r>
              <a:rPr lang="en-US" dirty="0" smtClean="0"/>
              <a:t>restructure central government.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832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authority as the leader of </a:t>
            </a:r>
            <a:r>
              <a:rPr lang="en-US" dirty="0" smtClean="0"/>
              <a:t>a political </a:t>
            </a:r>
            <a:r>
              <a:rPr lang="en-US" dirty="0"/>
              <a:t>party</a:t>
            </a:r>
          </a:p>
          <a:p>
            <a:r>
              <a:rPr lang="en-US" dirty="0" smtClean="0"/>
              <a:t>elected </a:t>
            </a:r>
            <a:r>
              <a:rPr lang="en-US" dirty="0"/>
              <a:t>by </a:t>
            </a:r>
            <a:r>
              <a:rPr lang="en-US" dirty="0" smtClean="0"/>
              <a:t>MPs(Member of Parliaments) </a:t>
            </a:r>
            <a:r>
              <a:rPr lang="en-US" dirty="0"/>
              <a:t>and </a:t>
            </a:r>
            <a:r>
              <a:rPr lang="en-US" dirty="0" smtClean="0"/>
              <a:t>party members.</a:t>
            </a:r>
            <a:endParaRPr lang="en-US" dirty="0"/>
          </a:p>
          <a:p>
            <a:r>
              <a:rPr lang="en-US" dirty="0" smtClean="0"/>
              <a:t>enjoys </a:t>
            </a:r>
            <a:r>
              <a:rPr lang="en-US" dirty="0"/>
              <a:t>a majority in </a:t>
            </a:r>
            <a:r>
              <a:rPr lang="en-US" dirty="0" smtClean="0"/>
              <a:t>the House </a:t>
            </a:r>
            <a:r>
              <a:rPr lang="en-US" dirty="0"/>
              <a:t>of </a:t>
            </a:r>
            <a:r>
              <a:rPr lang="en-US" dirty="0" smtClean="0"/>
              <a:t>Commons.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908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Public Standing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high public </a:t>
            </a:r>
            <a:r>
              <a:rPr lang="en-US" dirty="0" smtClean="0"/>
              <a:t>profile </a:t>
            </a:r>
            <a:r>
              <a:rPr lang="en-US" dirty="0"/>
              <a:t>communication-in-chief </a:t>
            </a:r>
            <a:r>
              <a:rPr lang="en-US" dirty="0" smtClean="0"/>
              <a:t>for the government.</a:t>
            </a:r>
            <a:endParaRPr lang="en-US" dirty="0"/>
          </a:p>
          <a:p>
            <a:r>
              <a:rPr lang="en-US" dirty="0" smtClean="0"/>
              <a:t> </a:t>
            </a:r>
            <a:r>
              <a:rPr lang="en-US" dirty="0"/>
              <a:t>political leaders in times </a:t>
            </a:r>
            <a:r>
              <a:rPr lang="en-US" dirty="0" smtClean="0"/>
              <a:t>of crisis.</a:t>
            </a:r>
            <a:endParaRPr lang="en-US" dirty="0"/>
          </a:p>
          <a:p>
            <a:r>
              <a:rPr lang="en-US" dirty="0" smtClean="0"/>
              <a:t>represents </a:t>
            </a:r>
            <a:r>
              <a:rPr lang="en-US" dirty="0"/>
              <a:t>country </a:t>
            </a:r>
            <a:r>
              <a:rPr lang="en-US" dirty="0" smtClean="0"/>
              <a:t>in international affairs.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106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427038"/>
          </a:xfrm>
        </p:spPr>
        <p:txBody>
          <a:bodyPr/>
          <a:lstStyle/>
          <a:p>
            <a:r>
              <a:rPr lang="en-US" b="1" dirty="0"/>
              <a:t>Policy Making Role</a:t>
            </a:r>
            <a:br>
              <a:rPr lang="en-US" b="1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305800" cy="38401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directs </a:t>
            </a:r>
            <a:r>
              <a:rPr lang="en-US" sz="2800" dirty="0"/>
              <a:t>government </a:t>
            </a:r>
            <a:r>
              <a:rPr lang="en-US" sz="2800" dirty="0" smtClean="0"/>
              <a:t>policy and </a:t>
            </a:r>
            <a:r>
              <a:rPr lang="en-US" sz="2800" dirty="0"/>
              <a:t>sets the </a:t>
            </a:r>
            <a:r>
              <a:rPr lang="en-US" sz="2800" dirty="0" smtClean="0"/>
              <a:t>agenda.</a:t>
            </a:r>
            <a:endParaRPr lang="en-US" sz="2800" dirty="0"/>
          </a:p>
          <a:p>
            <a:r>
              <a:rPr lang="en-US" sz="2800" dirty="0" smtClean="0"/>
              <a:t>authority </a:t>
            </a:r>
            <a:r>
              <a:rPr lang="en-US" sz="2800" dirty="0"/>
              <a:t>to </a:t>
            </a:r>
            <a:r>
              <a:rPr lang="en-US" sz="2800" dirty="0" smtClean="0"/>
              <a:t>become involved </a:t>
            </a:r>
            <a:r>
              <a:rPr lang="en-US" sz="2800" dirty="0"/>
              <a:t>in policy areas of</a:t>
            </a:r>
          </a:p>
          <a:p>
            <a:pPr marL="0" indent="0">
              <a:buNone/>
            </a:pPr>
            <a:r>
              <a:rPr lang="en-US" sz="2800" dirty="0" smtClean="0"/>
              <a:t>    choosing.</a:t>
            </a:r>
            <a:endParaRPr lang="en-US" sz="2800" dirty="0"/>
          </a:p>
          <a:p>
            <a:r>
              <a:rPr lang="en-US" sz="2800" dirty="0" smtClean="0"/>
              <a:t>takes </a:t>
            </a:r>
            <a:r>
              <a:rPr lang="en-US" sz="2800" dirty="0"/>
              <a:t>the key role in </a:t>
            </a:r>
            <a:r>
              <a:rPr lang="en-US" sz="2800" dirty="0" smtClean="0"/>
              <a:t>times of crisis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96809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Prime Ministers’ Office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provides </a:t>
            </a:r>
            <a:r>
              <a:rPr lang="en-US" dirty="0"/>
              <a:t>advice and </a:t>
            </a:r>
            <a:r>
              <a:rPr lang="en-US" dirty="0" smtClean="0"/>
              <a:t>support better </a:t>
            </a:r>
            <a:r>
              <a:rPr lang="en-US" dirty="0"/>
              <a:t>enables PM to </a:t>
            </a:r>
            <a:r>
              <a:rPr lang="en-US" dirty="0" smtClean="0"/>
              <a:t>direct policy </a:t>
            </a:r>
            <a:r>
              <a:rPr lang="en-US" dirty="0"/>
              <a:t>and act as </a:t>
            </a:r>
            <a:r>
              <a:rPr lang="en-US" dirty="0" smtClean="0"/>
              <a:t>a communicator.</a:t>
            </a:r>
            <a:endParaRPr lang="en-US" dirty="0"/>
          </a:p>
          <a:p>
            <a:r>
              <a:rPr lang="en-US" dirty="0" smtClean="0"/>
              <a:t>appoints </a:t>
            </a:r>
            <a:r>
              <a:rPr lang="en-US" dirty="0"/>
              <a:t>special </a:t>
            </a:r>
            <a:r>
              <a:rPr lang="en-US" dirty="0" smtClean="0"/>
              <a:t>advisers.</a:t>
            </a:r>
            <a:endParaRPr lang="en-US" dirty="0"/>
          </a:p>
          <a:p>
            <a:r>
              <a:rPr lang="en-US" dirty="0" smtClean="0"/>
              <a:t>can reorganize </a:t>
            </a:r>
            <a:r>
              <a:rPr lang="en-US" dirty="0"/>
              <a:t>the </a:t>
            </a:r>
            <a:r>
              <a:rPr lang="en-US" dirty="0" smtClean="0"/>
              <a:t>structure of </a:t>
            </a:r>
            <a:r>
              <a:rPr lang="en-US" dirty="0"/>
              <a:t>the </a:t>
            </a:r>
            <a:r>
              <a:rPr lang="en-US" dirty="0" smtClean="0"/>
              <a:t>government.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495800"/>
            <a:ext cx="285750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431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Chief policy maker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305800" cy="4144963"/>
          </a:xfrm>
        </p:spPr>
        <p:txBody>
          <a:bodyPr/>
          <a:lstStyle/>
          <a:p>
            <a:r>
              <a:rPr lang="en-US" sz="3600" dirty="0" smtClean="0"/>
              <a:t>Although </a:t>
            </a:r>
            <a:r>
              <a:rPr lang="en-US" sz="3600" dirty="0"/>
              <a:t>his role is shared to some extent with other ministers, the cabinet and </a:t>
            </a:r>
            <a:r>
              <a:rPr lang="en-US" sz="3600" dirty="0" smtClean="0"/>
              <a:t>his party</a:t>
            </a:r>
            <a:r>
              <a:rPr lang="en-US" sz="3600" dirty="0"/>
              <a:t>, the PM is completely pre-eminent in making the government’s policies.</a:t>
            </a:r>
          </a:p>
        </p:txBody>
      </p:sp>
    </p:spTree>
    <p:extLst>
      <p:ext uri="{BB962C8B-B14F-4D97-AF65-F5344CB8AC3E}">
        <p14:creationId xmlns:p14="http://schemas.microsoft.com/office/powerpoint/2010/main" val="656513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Head </a:t>
            </a:r>
            <a:r>
              <a:rPr lang="en-US" b="1" dirty="0" smtClean="0"/>
              <a:t>of 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534400" cy="49831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400" dirty="0"/>
              <a:t>The PM is in charge of the machinery of government.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He </a:t>
            </a:r>
            <a:r>
              <a:rPr lang="en-US" sz="2400" dirty="0"/>
              <a:t>can create new posts </a:t>
            </a:r>
            <a:r>
              <a:rPr lang="en-US" sz="2400" dirty="0" smtClean="0"/>
              <a:t>and new </a:t>
            </a:r>
            <a:r>
              <a:rPr lang="en-US" sz="2400" dirty="0"/>
              <a:t>departments (as well as abolishing them).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He </a:t>
            </a:r>
            <a:r>
              <a:rPr lang="en-US" sz="2400" dirty="0"/>
              <a:t>is the head of the Civil Service and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/>
              <a:t>can seek advice from its vast machinery</a:t>
            </a:r>
            <a:r>
              <a:rPr lang="en-US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/>
              <a:t>He chairs cabinet meetings, determining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/>
              <a:t>their agenda and controlling the system of cabinet committees that underpins it. </a:t>
            </a: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The</a:t>
            </a:r>
            <a:r>
              <a:rPr lang="en-US" sz="2400" dirty="0"/>
              <a:t> </a:t>
            </a:r>
            <a:r>
              <a:rPr lang="en-US" sz="2400" dirty="0" smtClean="0"/>
              <a:t>PM </a:t>
            </a:r>
            <a:r>
              <a:rPr lang="en-US" sz="2400" dirty="0"/>
              <a:t>has the task of determining which individuals should hold posts as ministers,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/>
              <a:t>senior judges and bishops/archbishops in the Church of England</a:t>
            </a:r>
            <a:r>
              <a:rPr lang="en-US" sz="2400" b="1" dirty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55549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Chief </a:t>
            </a:r>
            <a:r>
              <a:rPr lang="en-US" b="1" dirty="0" smtClean="0"/>
              <a:t>government spokesperson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153400" cy="4068763"/>
          </a:xfrm>
        </p:spPr>
        <p:txBody>
          <a:bodyPr/>
          <a:lstStyle/>
          <a:p>
            <a:r>
              <a:rPr lang="en-US" sz="2800" dirty="0"/>
              <a:t>The PM is expected to be the ultimate source of the official version of </a:t>
            </a:r>
            <a:r>
              <a:rPr lang="en-US" sz="2800" dirty="0" smtClean="0"/>
              <a:t>government policy </a:t>
            </a:r>
            <a:r>
              <a:rPr lang="en-US" sz="2800" dirty="0"/>
              <a:t>to the media. </a:t>
            </a:r>
            <a:endParaRPr lang="en-US" sz="2800" dirty="0" smtClean="0"/>
          </a:p>
          <a:p>
            <a:r>
              <a:rPr lang="en-US" sz="2800" dirty="0" smtClean="0"/>
              <a:t>The </a:t>
            </a:r>
            <a:r>
              <a:rPr lang="en-US" sz="2800" dirty="0"/>
              <a:t>definitive version of policy MUST come from the PM.</a:t>
            </a:r>
          </a:p>
        </p:txBody>
      </p:sp>
    </p:spTree>
    <p:extLst>
      <p:ext uri="{BB962C8B-B14F-4D97-AF65-F5344CB8AC3E}">
        <p14:creationId xmlns:p14="http://schemas.microsoft.com/office/powerpoint/2010/main" val="2431814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Commander-in chief of </a:t>
            </a:r>
            <a:r>
              <a:rPr lang="en-US" sz="3200" b="1" dirty="0"/>
              <a:t>armed</a:t>
            </a:r>
            <a:br>
              <a:rPr lang="en-US" sz="3200" b="1" dirty="0"/>
            </a:br>
            <a:r>
              <a:rPr lang="en-US" sz="3200" b="1" dirty="0"/>
              <a:t>forces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It is now solely the decision of the PM to whether or not to commit British troops to</a:t>
            </a:r>
          </a:p>
          <a:p>
            <a:r>
              <a:rPr lang="en-US" sz="2400" dirty="0"/>
              <a:t>Battle or to any other role. He may seek advice before he does this. </a:t>
            </a:r>
            <a:r>
              <a:rPr lang="en-US" sz="2400" i="1" dirty="0"/>
              <a:t>E.g. Tony Bair has</a:t>
            </a:r>
          </a:p>
          <a:p>
            <a:r>
              <a:rPr lang="en-US" sz="2400" i="1" dirty="0"/>
              <a:t>committed British forces to action in Kosovo in 1998 to protect the Muslim population</a:t>
            </a:r>
          </a:p>
          <a:p>
            <a:r>
              <a:rPr lang="en-US" sz="2400" i="1" dirty="0"/>
              <a:t>from ethnic cleansing and in Iraq in 2003 to topple Saddam Hussein.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58166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Chief foreign-policy</a:t>
            </a:r>
            <a:br>
              <a:rPr lang="en-US" b="1" dirty="0"/>
            </a:br>
            <a:r>
              <a:rPr lang="en-US" b="1" dirty="0"/>
              <a:t>maker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This function is carried out for the monarch. This can range from negotiating with</a:t>
            </a:r>
          </a:p>
          <a:p>
            <a:r>
              <a:rPr lang="en-US" sz="2800" dirty="0"/>
              <a:t>foreign powers to signing treaties to chairing international meetings. </a:t>
            </a:r>
            <a:r>
              <a:rPr lang="en-US" sz="2800" i="1" dirty="0"/>
              <a:t>E.g. Blair chaired</a:t>
            </a:r>
          </a:p>
          <a:p>
            <a:r>
              <a:rPr lang="en-US" sz="2800" i="1" dirty="0"/>
              <a:t>meetings of the G8 of lading nations and took a leading role on issues such as global</a:t>
            </a:r>
          </a:p>
          <a:p>
            <a:r>
              <a:rPr lang="en-US" sz="2800" i="1" dirty="0"/>
              <a:t>warming and relief of poverty </a:t>
            </a:r>
            <a:r>
              <a:rPr lang="en-US" b="1" i="1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878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Parliamentary</a:t>
            </a:r>
            <a:br>
              <a:rPr lang="en-US" b="1" dirty="0"/>
            </a:br>
            <a:r>
              <a:rPr lang="en-US" b="1" dirty="0"/>
              <a:t>Leader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PM is responsible for leading his party in parliament in PMQs and other debates.</a:t>
            </a:r>
          </a:p>
          <a:p>
            <a:r>
              <a:rPr lang="en-US" dirty="0"/>
              <a:t>He also is in overall control of the government’s strategy within both houses.</a:t>
            </a:r>
          </a:p>
        </p:txBody>
      </p:sp>
    </p:spTree>
    <p:extLst>
      <p:ext uri="{BB962C8B-B14F-4D97-AF65-F5344CB8AC3E}">
        <p14:creationId xmlns:p14="http://schemas.microsoft.com/office/powerpoint/2010/main" val="519826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 smtClean="0"/>
              <a:t>   Providing </a:t>
            </a:r>
            <a:r>
              <a:rPr lang="en-US" sz="2800" dirty="0"/>
              <a:t>direction for the </a:t>
            </a:r>
            <a:r>
              <a:rPr lang="en-US" sz="2800" dirty="0" smtClean="0"/>
              <a:t>government.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• Political and policy </a:t>
            </a:r>
            <a:r>
              <a:rPr lang="en-US" sz="2800" dirty="0" smtClean="0"/>
              <a:t>leadership.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• Making appointments to major public </a:t>
            </a:r>
            <a:r>
              <a:rPr lang="en-US" sz="2800" dirty="0" smtClean="0"/>
              <a:t>offices.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• Chairing the cabinet and steering its </a:t>
            </a:r>
            <a:r>
              <a:rPr lang="en-US" sz="2800" dirty="0" smtClean="0"/>
              <a:t>decisions.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• Answering Prime Minister’s Questions in the</a:t>
            </a:r>
            <a:br>
              <a:rPr lang="en-US" sz="2800" dirty="0"/>
            </a:br>
            <a:r>
              <a:rPr lang="en-US" sz="2800" dirty="0" smtClean="0"/>
              <a:t>   House </a:t>
            </a:r>
            <a:r>
              <a:rPr lang="en-US" sz="2800" dirty="0"/>
              <a:t>of </a:t>
            </a:r>
            <a:r>
              <a:rPr lang="en-US" sz="2800" dirty="0" smtClean="0"/>
              <a:t>Commons.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• Communicating the government’s </a:t>
            </a:r>
            <a:r>
              <a:rPr lang="en-US" sz="2800" dirty="0" smtClean="0"/>
              <a:t>message.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• Representing the country in international </a:t>
            </a:r>
            <a:r>
              <a:rPr lang="en-US" sz="2800" dirty="0" smtClean="0"/>
              <a:t>affairs.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94655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</a:t>
            </a:r>
            <a:r>
              <a:rPr lang="en-US" sz="4000" b="1" dirty="0" smtClean="0"/>
              <a:t>THANK YOU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79382128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Theme8</Template>
  <TotalTime>150</TotalTime>
  <Words>751</Words>
  <Application>Microsoft Office PowerPoint</Application>
  <PresentationFormat>On-screen Show (4:3)</PresentationFormat>
  <Paragraphs>83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Theme8</vt:lpstr>
      <vt:lpstr>PowerPoint Presentation</vt:lpstr>
      <vt:lpstr>Sources of Prime Ministerial Power and authority</vt:lpstr>
      <vt:lpstr>PowerPoint Presentation</vt:lpstr>
      <vt:lpstr>PowerPoint Presentation</vt:lpstr>
      <vt:lpstr>4.Parliament </vt:lpstr>
      <vt:lpstr>Powers of the PM </vt:lpstr>
      <vt:lpstr>PowerPoint Presentation</vt:lpstr>
      <vt:lpstr>PowerPoint Presentation</vt:lpstr>
      <vt:lpstr>Public Standing</vt:lpstr>
      <vt:lpstr>Policy Making Role  </vt:lpstr>
      <vt:lpstr>Prime Ministers’ Office</vt:lpstr>
      <vt:lpstr>Chief policy maker</vt:lpstr>
      <vt:lpstr>Head of government</vt:lpstr>
      <vt:lpstr>Chief government spokesperson</vt:lpstr>
      <vt:lpstr>Commander-in chief of armed forces</vt:lpstr>
      <vt:lpstr>Chief foreign-policy maker</vt:lpstr>
      <vt:lpstr>Parliamentary Leader</vt:lpstr>
      <vt:lpstr>conclusion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20</cp:revision>
  <dcterms:created xsi:type="dcterms:W3CDTF">2020-06-22T07:20:03Z</dcterms:created>
  <dcterms:modified xsi:type="dcterms:W3CDTF">2020-07-13T07:02:13Z</dcterms:modified>
</cp:coreProperties>
</file>