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4" Type="http://schemas.openxmlformats.org/officeDocument/2006/relationships/extended-properties" Target="docProps/app.xml" /></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 /><Relationship Id="rId3" Type="http://schemas.openxmlformats.org/officeDocument/2006/relationships/slide" Target="slides/slide2.xml" /><Relationship Id="rId7" Type="http://schemas.openxmlformats.org/officeDocument/2006/relationships/slide" Target="slides/slide6.xml" /><Relationship Id="rId12" Type="http://schemas.openxmlformats.org/officeDocument/2006/relationships/tableStyles" Target="tableStyles.xml" /><Relationship Id="rId2" Type="http://schemas.openxmlformats.org/officeDocument/2006/relationships/slide" Target="slides/slid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theme" Target="theme/theme1.xml" /><Relationship Id="rId5" Type="http://schemas.openxmlformats.org/officeDocument/2006/relationships/slide" Target="slides/slide4.xml" /><Relationship Id="rId10" Type="http://schemas.openxmlformats.org/officeDocument/2006/relationships/viewProps" Target="viewProps.xml" /><Relationship Id="rId4" Type="http://schemas.openxmlformats.org/officeDocument/2006/relationships/slide" Target="slides/slide3.xml" /><Relationship Id="rId9" Type="http://schemas.openxmlformats.org/officeDocument/2006/relationships/presProps" Target="presProps.xml" /></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6/4/2021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6/4/2021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6/4/2021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slideLayout" Target="../slideLayouts/slideLayout13.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17" Type="http://schemas.openxmlformats.org/officeDocument/2006/relationships/theme" Target="../theme/theme1.xml" /><Relationship Id="rId2" Type="http://schemas.openxmlformats.org/officeDocument/2006/relationships/slideLayout" Target="../slideLayouts/slideLayout2.xml" /><Relationship Id="rId16" Type="http://schemas.openxmlformats.org/officeDocument/2006/relationships/slideLayout" Target="../slideLayouts/slideLayout16.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5" Type="http://schemas.openxmlformats.org/officeDocument/2006/relationships/slideLayout" Target="../slideLayouts/slideLayout1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 Id="rId14" Type="http://schemas.openxmlformats.org/officeDocument/2006/relationships/slideLayout" Target="../slideLayouts/slideLayout14.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6/4/2021</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 /><Relationship Id="rId1" Type="http://schemas.openxmlformats.org/officeDocument/2006/relationships/slideLayout" Target="../slideLayouts/slideLayout7.xml" /></Relationships>
</file>

<file path=ppt/slides/_rels/slide2.xml.rels><?xml version="1.0" encoding="UTF-8" standalone="yes"?>
<Relationships xmlns="http://schemas.openxmlformats.org/package/2006/relationships"><Relationship Id="rId2" Type="http://schemas.openxmlformats.org/officeDocument/2006/relationships/image" Target="../media/image2.jpeg" /><Relationship Id="rId1" Type="http://schemas.openxmlformats.org/officeDocument/2006/relationships/slideLayout" Target="../slideLayouts/slideLayout2.xml" /></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 /></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7.xml.rels><?xml version="1.0" encoding="UTF-8" standalone="yes"?>
<Relationships xmlns="http://schemas.openxmlformats.org/package/2006/relationships"><Relationship Id="rId2" Type="http://schemas.openxmlformats.org/officeDocument/2006/relationships/image" Target="../media/image3.jpeg" /><Relationship Id="rId1" Type="http://schemas.openxmlformats.org/officeDocument/2006/relationships/slideLayout" Target="../slideLayouts/slideLayout7.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3506DB5-785F-DF4B-B5AA-A56CA7745C5F}"/>
              </a:ext>
            </a:extLst>
          </p:cNvPr>
          <p:cNvSpPr txBox="1"/>
          <p:nvPr/>
        </p:nvSpPr>
        <p:spPr>
          <a:xfrm>
            <a:off x="2508080" y="1646080"/>
            <a:ext cx="6100074" cy="4955203"/>
          </a:xfrm>
          <a:prstGeom prst="rect">
            <a:avLst/>
          </a:prstGeom>
          <a:noFill/>
        </p:spPr>
        <p:txBody>
          <a:bodyPr wrap="square">
            <a:spAutoFit/>
          </a:bodyPr>
          <a:lstStyle/>
          <a:p>
            <a:pPr algn="ctr"/>
            <a:r>
              <a:rPr lang="en-GB" sz="2800"/>
              <a:t>Name: Shumaila </a:t>
            </a:r>
          </a:p>
          <a:p>
            <a:pPr algn="ctr"/>
            <a:r>
              <a:rPr lang="en-GB" sz="2800"/>
              <a:t> Registration no: </a:t>
            </a:r>
          </a:p>
          <a:p>
            <a:pPr algn="ctr"/>
            <a:r>
              <a:rPr lang="en-GB" sz="2800"/>
              <a:t>BA.LLB/1-21/M01068</a:t>
            </a:r>
          </a:p>
          <a:p>
            <a:pPr algn="ctr"/>
            <a:endParaRPr lang="en-GB" sz="2800"/>
          </a:p>
          <a:p>
            <a:pPr algn="ctr"/>
            <a:r>
              <a:rPr lang="en-GB" sz="2800"/>
              <a:t> Subject: Pakistan Studies </a:t>
            </a:r>
          </a:p>
          <a:p>
            <a:pPr algn="ctr"/>
            <a:r>
              <a:rPr lang="en-GB" sz="2800"/>
              <a:t>Presentation on: </a:t>
            </a:r>
          </a:p>
          <a:p>
            <a:pPr algn="ctr"/>
            <a:r>
              <a:rPr lang="en-GB" sz="2800"/>
              <a:t> Political &amp; Constitutional phase of Pakistan 1971-1977</a:t>
            </a:r>
          </a:p>
          <a:p>
            <a:pPr algn="ctr"/>
            <a:endParaRPr lang="en-GB" sz="2800"/>
          </a:p>
          <a:p>
            <a:pPr algn="ctr"/>
            <a:r>
              <a:rPr lang="en-GB" sz="2800"/>
              <a:t> Instructor: Mr. Asim Mehboob </a:t>
            </a:r>
          </a:p>
          <a:p>
            <a:pPr algn="ctr"/>
            <a:endParaRPr lang="en-GB"/>
          </a:p>
          <a:p>
            <a:pPr algn="ctr"/>
            <a:endParaRPr lang="en-US"/>
          </a:p>
        </p:txBody>
      </p:sp>
      <p:pic>
        <p:nvPicPr>
          <p:cNvPr id="8" name="Picture 8">
            <a:extLst>
              <a:ext uri="{FF2B5EF4-FFF2-40B4-BE49-F238E27FC236}">
                <a16:creationId xmlns:a16="http://schemas.microsoft.com/office/drawing/2014/main" id="{A4F6BB34-985A-AF41-959B-B69ACEE74DB1}"/>
              </a:ext>
            </a:extLst>
          </p:cNvPr>
          <p:cNvPicPr>
            <a:picLocks noChangeAspect="1"/>
          </p:cNvPicPr>
          <p:nvPr/>
        </p:nvPicPr>
        <p:blipFill>
          <a:blip r:embed="rId2"/>
          <a:stretch>
            <a:fillRect/>
          </a:stretch>
        </p:blipFill>
        <p:spPr>
          <a:xfrm>
            <a:off x="2964681" y="455111"/>
            <a:ext cx="5519192" cy="892829"/>
          </a:xfrm>
          <a:prstGeom prst="rect">
            <a:avLst/>
          </a:prstGeom>
        </p:spPr>
      </p:pic>
    </p:spTree>
    <p:extLst>
      <p:ext uri="{BB962C8B-B14F-4D97-AF65-F5344CB8AC3E}">
        <p14:creationId xmlns:p14="http://schemas.microsoft.com/office/powerpoint/2010/main" val="42233152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AAF7A88-BF4A-6247-B5A2-690FAD49D301}"/>
              </a:ext>
            </a:extLst>
          </p:cNvPr>
          <p:cNvSpPr txBox="1"/>
          <p:nvPr/>
        </p:nvSpPr>
        <p:spPr>
          <a:xfrm>
            <a:off x="3050038" y="3244334"/>
            <a:ext cx="6100074" cy="369332"/>
          </a:xfrm>
          <a:prstGeom prst="rect">
            <a:avLst/>
          </a:prstGeom>
          <a:noFill/>
        </p:spPr>
        <p:txBody>
          <a:bodyPr wrap="square">
            <a:spAutoFit/>
          </a:bodyPr>
          <a:lstStyle/>
          <a:p>
            <a:endParaRPr lang="en-US"/>
          </a:p>
        </p:txBody>
      </p:sp>
      <p:sp>
        <p:nvSpPr>
          <p:cNvPr id="4" name="Title 3">
            <a:extLst>
              <a:ext uri="{FF2B5EF4-FFF2-40B4-BE49-F238E27FC236}">
                <a16:creationId xmlns:a16="http://schemas.microsoft.com/office/drawing/2014/main" id="{53FD1530-8F82-164A-BD5D-2A2EFFBC1141}"/>
              </a:ext>
            </a:extLst>
          </p:cNvPr>
          <p:cNvSpPr>
            <a:spLocks noGrp="1"/>
          </p:cNvSpPr>
          <p:nvPr>
            <p:ph type="title"/>
          </p:nvPr>
        </p:nvSpPr>
        <p:spPr>
          <a:xfrm>
            <a:off x="665109" y="646274"/>
            <a:ext cx="8596668" cy="1320800"/>
          </a:xfrm>
        </p:spPr>
        <p:txBody>
          <a:bodyPr/>
          <a:lstStyle/>
          <a:p>
            <a:r>
              <a:rPr lang="en-GB" u="sng"/>
              <a:t>Political &amp; Constitutional phase of Pakistan 1971-1977:</a:t>
            </a:r>
            <a:endParaRPr lang="en-US" u="sng"/>
          </a:p>
        </p:txBody>
      </p:sp>
      <p:sp>
        <p:nvSpPr>
          <p:cNvPr id="5" name="Content Placeholder 4">
            <a:extLst>
              <a:ext uri="{FF2B5EF4-FFF2-40B4-BE49-F238E27FC236}">
                <a16:creationId xmlns:a16="http://schemas.microsoft.com/office/drawing/2014/main" id="{2046C215-1359-BC49-97B3-EF339C88ED6E}"/>
              </a:ext>
            </a:extLst>
          </p:cNvPr>
          <p:cNvSpPr>
            <a:spLocks noGrp="1"/>
          </p:cNvSpPr>
          <p:nvPr>
            <p:ph idx="1"/>
          </p:nvPr>
        </p:nvSpPr>
        <p:spPr>
          <a:xfrm>
            <a:off x="773972" y="1967074"/>
            <a:ext cx="6143992" cy="3880773"/>
          </a:xfrm>
        </p:spPr>
        <p:txBody>
          <a:bodyPr anchor="ctr">
            <a:normAutofit/>
          </a:bodyPr>
          <a:lstStyle/>
          <a:p>
            <a:pPr marL="0" indent="0">
              <a:buNone/>
            </a:pPr>
            <a:r>
              <a:rPr lang="en-GB"/>
              <a:t>  </a:t>
            </a:r>
            <a:endParaRPr lang="en-GB" b="1"/>
          </a:p>
          <a:p>
            <a:pPr marL="0" indent="0">
              <a:buNone/>
            </a:pPr>
            <a:r>
              <a:rPr lang="en-GB" sz="2400" u="sng"/>
              <a:t>Zulfiqar Ali Bhutto Era: </a:t>
            </a:r>
          </a:p>
          <a:p>
            <a:r>
              <a:rPr lang="en-US" sz="2000"/>
              <a:t>After the 1970 elections, Pakistan faced civil war. As a result, on 16 December 1971, East Pakistan separated from West Pakistan and became the new independent state of Bangladesh.On December 20, 1971, Zulfiqar Ali Bhutto became the President of Pakistan as well as the Civil Martial Law Administrator.  He was the country's first civilian martial law administrator.</a:t>
            </a:r>
          </a:p>
        </p:txBody>
      </p:sp>
      <p:pic>
        <p:nvPicPr>
          <p:cNvPr id="6" name="Picture 6">
            <a:extLst>
              <a:ext uri="{FF2B5EF4-FFF2-40B4-BE49-F238E27FC236}">
                <a16:creationId xmlns:a16="http://schemas.microsoft.com/office/drawing/2014/main" id="{AA055CFF-57C2-984D-A936-87F39C2835F1}"/>
              </a:ext>
            </a:extLst>
          </p:cNvPr>
          <p:cNvPicPr>
            <a:picLocks noChangeAspect="1"/>
          </p:cNvPicPr>
          <p:nvPr/>
        </p:nvPicPr>
        <p:blipFill>
          <a:blip r:embed="rId2"/>
          <a:stretch>
            <a:fillRect/>
          </a:stretch>
        </p:blipFill>
        <p:spPr>
          <a:xfrm>
            <a:off x="7062693" y="2038343"/>
            <a:ext cx="2370227" cy="3340542"/>
          </a:xfrm>
          <a:prstGeom prst="rect">
            <a:avLst/>
          </a:prstGeom>
        </p:spPr>
      </p:pic>
    </p:spTree>
    <p:extLst>
      <p:ext uri="{BB962C8B-B14F-4D97-AF65-F5344CB8AC3E}">
        <p14:creationId xmlns:p14="http://schemas.microsoft.com/office/powerpoint/2010/main" val="1278179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0E081-705C-7742-936E-DEFA1D8717BD}"/>
              </a:ext>
            </a:extLst>
          </p:cNvPr>
          <p:cNvSpPr>
            <a:spLocks noGrp="1"/>
          </p:cNvSpPr>
          <p:nvPr>
            <p:ph type="title"/>
          </p:nvPr>
        </p:nvSpPr>
        <p:spPr/>
        <p:txBody>
          <a:bodyPr/>
          <a:lstStyle/>
          <a:p>
            <a:r>
              <a:rPr lang="en-GB" u="sng"/>
              <a:t>Constitution of 1973 &amp; Some  Features:</a:t>
            </a:r>
            <a:endParaRPr lang="en-US" u="sng"/>
          </a:p>
        </p:txBody>
      </p:sp>
      <p:sp>
        <p:nvSpPr>
          <p:cNvPr id="3" name="Content Placeholder 2">
            <a:extLst>
              <a:ext uri="{FF2B5EF4-FFF2-40B4-BE49-F238E27FC236}">
                <a16:creationId xmlns:a16="http://schemas.microsoft.com/office/drawing/2014/main" id="{B10B9B28-B544-B64E-92B0-A4942158C6D8}"/>
              </a:ext>
            </a:extLst>
          </p:cNvPr>
          <p:cNvSpPr>
            <a:spLocks noGrp="1"/>
          </p:cNvSpPr>
          <p:nvPr>
            <p:ph idx="1"/>
          </p:nvPr>
        </p:nvSpPr>
        <p:spPr>
          <a:xfrm>
            <a:off x="775131" y="1488613"/>
            <a:ext cx="8596668" cy="3880773"/>
          </a:xfrm>
        </p:spPr>
        <p:txBody>
          <a:bodyPr>
            <a:normAutofit fontScale="92500" lnSpcReduction="20000"/>
          </a:bodyPr>
          <a:lstStyle/>
          <a:p>
            <a:pPr marL="0" indent="0">
              <a:buNone/>
            </a:pPr>
            <a:r>
              <a:rPr lang="en-GB" sz="2000"/>
              <a:t>The Constitution was enforced on 14,  August 1973. this Constitution was consisted on 280 articles and 12 sections. </a:t>
            </a:r>
          </a:p>
          <a:p>
            <a:pPr marL="0" indent="0">
              <a:buNone/>
            </a:pPr>
            <a:r>
              <a:rPr lang="en-GB"/>
              <a:t>  </a:t>
            </a:r>
            <a:r>
              <a:rPr lang="en-GB" sz="2400" u="sng"/>
              <a:t>I</a:t>
            </a:r>
            <a:r>
              <a:rPr lang="en-US" sz="2400" u="sng"/>
              <a:t>slamic </a:t>
            </a:r>
            <a:r>
              <a:rPr lang="en-GB" sz="2400" u="sng"/>
              <a:t>Provisions:</a:t>
            </a:r>
          </a:p>
          <a:p>
            <a:r>
              <a:rPr lang="en-GB"/>
              <a:t>The Country name will be Islamic Republic of Pakistan.</a:t>
            </a:r>
          </a:p>
          <a:p>
            <a:r>
              <a:rPr lang="en-GB"/>
              <a:t>Islam is the State Religion of Pakistan.</a:t>
            </a:r>
          </a:p>
          <a:p>
            <a:r>
              <a:rPr lang="en-GB"/>
              <a:t>Only Muslim could become President and Prime Minister of Pakistan.</a:t>
            </a:r>
          </a:p>
          <a:p>
            <a:r>
              <a:rPr lang="en-GB"/>
              <a:t>Islamic way of life.</a:t>
            </a:r>
          </a:p>
          <a:p>
            <a:r>
              <a:rPr lang="en-GB"/>
              <a:t>Islamic laws.</a:t>
            </a:r>
          </a:p>
          <a:p>
            <a:pPr marL="0" indent="0">
              <a:buNone/>
            </a:pPr>
            <a:r>
              <a:rPr lang="en-GB" sz="2100" u="sng"/>
              <a:t>Republican Form of Government:</a:t>
            </a:r>
          </a:p>
          <a:p>
            <a:pPr marL="0" indent="0">
              <a:buNone/>
            </a:pPr>
            <a:r>
              <a:rPr lang="en-GB"/>
              <a:t>According to the constitution, Pakistan will be an Islamic republic.  The head of state will be elected by parliament in a joint session for a five-year term.  He may be re-elected for another term also. </a:t>
            </a:r>
          </a:p>
        </p:txBody>
      </p:sp>
    </p:spTree>
    <p:extLst>
      <p:ext uri="{BB962C8B-B14F-4D97-AF65-F5344CB8AC3E}">
        <p14:creationId xmlns:p14="http://schemas.microsoft.com/office/powerpoint/2010/main" val="1431909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F3CD18AE-37FE-C14E-ADD5-ED1E7B8A96B7}"/>
              </a:ext>
            </a:extLst>
          </p:cNvPr>
          <p:cNvSpPr txBox="1"/>
          <p:nvPr/>
        </p:nvSpPr>
        <p:spPr>
          <a:xfrm>
            <a:off x="1888699" y="872901"/>
            <a:ext cx="6839664" cy="5509200"/>
          </a:xfrm>
          <a:prstGeom prst="rect">
            <a:avLst/>
          </a:prstGeom>
          <a:noFill/>
        </p:spPr>
        <p:txBody>
          <a:bodyPr wrap="square">
            <a:spAutoFit/>
          </a:bodyPr>
          <a:lstStyle/>
          <a:p>
            <a:r>
              <a:rPr lang="en-US" sz="2400" u="sng"/>
              <a:t>Protection of Minorities:</a:t>
            </a:r>
            <a:endParaRPr lang="en-GB" sz="2400" u="sng"/>
          </a:p>
          <a:p>
            <a:r>
              <a:rPr lang="en-US" sz="2000"/>
              <a:t>Government will provide full right to the minorities,  they can spend their lives according to their own religion and culture. </a:t>
            </a:r>
            <a:endParaRPr lang="en-GB" sz="2000"/>
          </a:p>
          <a:p>
            <a:endParaRPr lang="en-GB"/>
          </a:p>
          <a:p>
            <a:r>
              <a:rPr lang="en-US" sz="2400" u="sng"/>
              <a:t>National Language:</a:t>
            </a:r>
            <a:endParaRPr lang="en-GB" sz="2400" u="sng"/>
          </a:p>
          <a:p>
            <a:r>
              <a:rPr lang="en-US" sz="2000"/>
              <a:t>Urdu will be the national language of Pakistan.</a:t>
            </a:r>
            <a:endParaRPr lang="en-GB" sz="2000"/>
          </a:p>
          <a:p>
            <a:endParaRPr lang="en-GB"/>
          </a:p>
          <a:p>
            <a:r>
              <a:rPr lang="en-GB" sz="2400" u="sng"/>
              <a:t>Independent</a:t>
            </a:r>
            <a:r>
              <a:rPr lang="en-US" sz="2400" u="sng"/>
              <a:t> Judiciary:</a:t>
            </a:r>
            <a:endParaRPr lang="en-GB" sz="2400" u="sng"/>
          </a:p>
          <a:p>
            <a:r>
              <a:rPr lang="en-US" sz="2000"/>
              <a:t>Judiciary shall be independent and will work without any political and economic pressure. </a:t>
            </a:r>
            <a:endParaRPr lang="en-GB" sz="2000"/>
          </a:p>
          <a:p>
            <a:endParaRPr lang="en-GB" sz="2000"/>
          </a:p>
          <a:p>
            <a:r>
              <a:rPr lang="en-GB" sz="2400" u="sng"/>
              <a:t>Fundamental Rights:</a:t>
            </a:r>
          </a:p>
          <a:p>
            <a:r>
              <a:rPr lang="en-GB" sz="2000"/>
              <a:t>The Constitution grants and protects the fundamental rights of the citizens of Pakistan.  These include life, property, profession, freedom of thought and expression, religion, equality of citizens, etc.</a:t>
            </a:r>
          </a:p>
        </p:txBody>
      </p:sp>
    </p:spTree>
    <p:extLst>
      <p:ext uri="{BB962C8B-B14F-4D97-AF65-F5344CB8AC3E}">
        <p14:creationId xmlns:p14="http://schemas.microsoft.com/office/powerpoint/2010/main" val="30079657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06211-6B6D-3541-BC96-B324F3292294}"/>
              </a:ext>
            </a:extLst>
          </p:cNvPr>
          <p:cNvSpPr>
            <a:spLocks noGrp="1"/>
          </p:cNvSpPr>
          <p:nvPr>
            <p:ph type="title"/>
          </p:nvPr>
        </p:nvSpPr>
        <p:spPr/>
        <p:txBody>
          <a:bodyPr/>
          <a:lstStyle/>
          <a:p>
            <a:r>
              <a:rPr lang="en-GB" u="sng"/>
              <a:t>The Economy Of Pakistan 1971-1977</a:t>
            </a:r>
            <a:endParaRPr lang="en-US" u="sng"/>
          </a:p>
        </p:txBody>
      </p:sp>
      <p:sp>
        <p:nvSpPr>
          <p:cNvPr id="3" name="Content Placeholder 2">
            <a:extLst>
              <a:ext uri="{FF2B5EF4-FFF2-40B4-BE49-F238E27FC236}">
                <a16:creationId xmlns:a16="http://schemas.microsoft.com/office/drawing/2014/main" id="{A15B5DEF-41CF-9A48-99E4-F23AFD85EBED}"/>
              </a:ext>
            </a:extLst>
          </p:cNvPr>
          <p:cNvSpPr>
            <a:spLocks noGrp="1"/>
          </p:cNvSpPr>
          <p:nvPr>
            <p:ph idx="1"/>
          </p:nvPr>
        </p:nvSpPr>
        <p:spPr>
          <a:xfrm>
            <a:off x="677334" y="2160589"/>
            <a:ext cx="8332195" cy="4245101"/>
          </a:xfrm>
        </p:spPr>
        <p:txBody>
          <a:bodyPr>
            <a:normAutofit/>
          </a:bodyPr>
          <a:lstStyle/>
          <a:p>
            <a:r>
              <a:rPr lang="en-US" sz="2000"/>
              <a:t>Bhutto administration nationalized major industries ( steel ind, chemical ind, cement ind, insurance, domestic banks etc). </a:t>
            </a:r>
            <a:endParaRPr lang="en-GB" sz="2000"/>
          </a:p>
          <a:p>
            <a:r>
              <a:rPr lang="en-US" sz="2000"/>
              <a:t>Bhutto believed in Socialism  and started economy of state interference and planing. </a:t>
            </a:r>
            <a:endParaRPr lang="en-GB" sz="2000"/>
          </a:p>
          <a:p>
            <a:r>
              <a:rPr lang="en-US" sz="2000"/>
              <a:t>This policy did contribute to the establishment of new industries, but failed to meet the expectations of the Bhutto.</a:t>
            </a:r>
          </a:p>
        </p:txBody>
      </p:sp>
    </p:spTree>
    <p:extLst>
      <p:ext uri="{BB962C8B-B14F-4D97-AF65-F5344CB8AC3E}">
        <p14:creationId xmlns:p14="http://schemas.microsoft.com/office/powerpoint/2010/main" val="32410243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6F46417D-16E1-B044-8EA4-7BF7BF85691E}"/>
              </a:ext>
            </a:extLst>
          </p:cNvPr>
          <p:cNvSpPr>
            <a:spLocks noGrp="1"/>
          </p:cNvSpPr>
          <p:nvPr>
            <p:ph type="title"/>
          </p:nvPr>
        </p:nvSpPr>
        <p:spPr/>
        <p:txBody>
          <a:bodyPr/>
          <a:lstStyle/>
          <a:p>
            <a:r>
              <a:rPr lang="en-GB" u="sng"/>
              <a:t>Major events:</a:t>
            </a:r>
            <a:endParaRPr lang="en-US" u="sng"/>
          </a:p>
        </p:txBody>
      </p:sp>
      <p:sp>
        <p:nvSpPr>
          <p:cNvPr id="16" name="TextBox 15">
            <a:extLst>
              <a:ext uri="{FF2B5EF4-FFF2-40B4-BE49-F238E27FC236}">
                <a16:creationId xmlns:a16="http://schemas.microsoft.com/office/drawing/2014/main" id="{A086C1B7-77D6-0246-BE11-ED9B638FCC1A}"/>
              </a:ext>
            </a:extLst>
          </p:cNvPr>
          <p:cNvSpPr txBox="1"/>
          <p:nvPr/>
        </p:nvSpPr>
        <p:spPr>
          <a:xfrm>
            <a:off x="1509739" y="1545528"/>
            <a:ext cx="6717416" cy="3785652"/>
          </a:xfrm>
          <a:prstGeom prst="rect">
            <a:avLst/>
          </a:prstGeom>
          <a:noFill/>
        </p:spPr>
        <p:txBody>
          <a:bodyPr wrap="square">
            <a:spAutoFit/>
          </a:bodyPr>
          <a:lstStyle/>
          <a:p>
            <a:pPr marL="285750" indent="-285750">
              <a:buFont typeface="Arial" panose="020B0604020202020204" pitchFamily="34" charset="0"/>
              <a:buChar char="•"/>
            </a:pPr>
            <a:r>
              <a:rPr lang="en-US" sz="2000"/>
              <a:t>In 1972 Relations with India normalized.</a:t>
            </a:r>
            <a:endParaRPr lang="en-GB" sz="2000"/>
          </a:p>
          <a:p>
            <a:pPr marL="285750" indent="-285750">
              <a:buFont typeface="Arial" panose="020B0604020202020204" pitchFamily="34" charset="0"/>
              <a:buChar char="•"/>
            </a:pPr>
            <a:r>
              <a:rPr lang="en-US" sz="2000"/>
              <a:t>April 14, 1972: First session of National Assembly.</a:t>
            </a:r>
            <a:endParaRPr lang="en-GB" sz="2000"/>
          </a:p>
          <a:p>
            <a:pPr marL="285750" indent="-285750">
              <a:buFont typeface="Arial" panose="020B0604020202020204" pitchFamily="34" charset="0"/>
              <a:buChar char="•"/>
            </a:pPr>
            <a:r>
              <a:rPr lang="en-US" sz="2000"/>
              <a:t>April 21, 1972: Martial Law lifted, constitutional rule restored in the country.</a:t>
            </a:r>
            <a:endParaRPr lang="en-GB" sz="2000"/>
          </a:p>
          <a:p>
            <a:pPr marL="285750" indent="-285750">
              <a:buFont typeface="Arial" panose="020B0604020202020204" pitchFamily="34" charset="0"/>
              <a:buChar char="•"/>
            </a:pPr>
            <a:r>
              <a:rPr lang="en-US" sz="2000"/>
              <a:t>In 1973 Begum Rana Liaquat Ali becomes first woman to assume office of Sindh Governor.</a:t>
            </a:r>
            <a:endParaRPr lang="en-GB" sz="2000"/>
          </a:p>
          <a:p>
            <a:pPr marL="285750" indent="-285750">
              <a:buFont typeface="Arial" panose="020B0604020202020204" pitchFamily="34" charset="0"/>
              <a:buChar char="•"/>
            </a:pPr>
            <a:r>
              <a:rPr lang="en-US" sz="2000"/>
              <a:t>August 14, 1973: Constitution of Pakistan </a:t>
            </a:r>
            <a:r>
              <a:rPr lang="en-GB" sz="2000"/>
              <a:t>19</a:t>
            </a:r>
            <a:r>
              <a:rPr lang="en-US" sz="2000"/>
              <a:t>73 </a:t>
            </a:r>
            <a:r>
              <a:rPr lang="en-GB" sz="2000"/>
              <a:t>enforced</a:t>
            </a:r>
            <a:r>
              <a:rPr lang="en-US" sz="2000"/>
              <a:t>. </a:t>
            </a:r>
            <a:endParaRPr lang="en-GB" sz="2000"/>
          </a:p>
          <a:p>
            <a:pPr marL="285750" indent="-285750">
              <a:buFont typeface="Arial" panose="020B0604020202020204" pitchFamily="34" charset="0"/>
              <a:buChar char="•"/>
            </a:pPr>
            <a:r>
              <a:rPr lang="en-US" sz="2000"/>
              <a:t>In 1974 Pakistan recognized Bangladesh. </a:t>
            </a:r>
            <a:endParaRPr lang="en-GB" sz="2000"/>
          </a:p>
          <a:p>
            <a:pPr marL="285750" indent="-285750">
              <a:buFont typeface="Arial" panose="020B0604020202020204" pitchFamily="34" charset="0"/>
              <a:buChar char="•"/>
            </a:pPr>
            <a:r>
              <a:rPr lang="en-GB" sz="2000"/>
              <a:t>In</a:t>
            </a:r>
            <a:r>
              <a:rPr lang="en-US" sz="2000"/>
              <a:t> 1974</a:t>
            </a:r>
            <a:r>
              <a:rPr lang="en-GB" sz="2000"/>
              <a:t>, </a:t>
            </a:r>
            <a:r>
              <a:rPr lang="en-US" sz="2000"/>
              <a:t>Islamic Summit Conference starts in Lahore; 22 heads of state participate.</a:t>
            </a:r>
            <a:endParaRPr lang="en-GB" sz="2000"/>
          </a:p>
          <a:p>
            <a:pPr marL="285750" indent="-285750">
              <a:buFont typeface="Arial" panose="020B0604020202020204" pitchFamily="34" charset="0"/>
              <a:buChar char="•"/>
            </a:pPr>
            <a:endParaRPr lang="en-US" sz="2000"/>
          </a:p>
        </p:txBody>
      </p:sp>
    </p:spTree>
    <p:extLst>
      <p:ext uri="{BB962C8B-B14F-4D97-AF65-F5344CB8AC3E}">
        <p14:creationId xmlns:p14="http://schemas.microsoft.com/office/powerpoint/2010/main" val="1995825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C1F5DC22-5F4A-F049-8C3D-09DFF17879E2}"/>
              </a:ext>
            </a:extLst>
          </p:cNvPr>
          <p:cNvSpPr txBox="1"/>
          <p:nvPr/>
        </p:nvSpPr>
        <p:spPr>
          <a:xfrm rot="10800000" flipV="1">
            <a:off x="1466953" y="685230"/>
            <a:ext cx="6955796" cy="3785652"/>
          </a:xfrm>
          <a:prstGeom prst="rect">
            <a:avLst/>
          </a:prstGeom>
          <a:noFill/>
        </p:spPr>
        <p:txBody>
          <a:bodyPr wrap="square">
            <a:spAutoFit/>
          </a:bodyPr>
          <a:lstStyle/>
          <a:p>
            <a:pPr marL="285750" indent="-285750">
              <a:buFont typeface="Arial" panose="020B0604020202020204" pitchFamily="34" charset="0"/>
              <a:buChar char="•"/>
            </a:pPr>
            <a:r>
              <a:rPr lang="en-US" sz="2000"/>
              <a:t>In 1974 Resolution passed about that Ahmadis and all groups of Ahmadis are Non-Muslim.</a:t>
            </a:r>
            <a:endParaRPr lang="en-GB" sz="2000"/>
          </a:p>
          <a:p>
            <a:pPr marL="285750" indent="-285750">
              <a:buFont typeface="Arial" panose="020B0604020202020204" pitchFamily="34" charset="0"/>
              <a:buChar char="•"/>
            </a:pPr>
            <a:r>
              <a:rPr lang="en-US" sz="2000"/>
              <a:t>March 1, 1976: General Muhammad Zia-ul-Haq becomes Chief of Army Staff. </a:t>
            </a:r>
            <a:endParaRPr lang="en-GB" sz="2000"/>
          </a:p>
          <a:p>
            <a:pPr marL="285750" indent="-285750">
              <a:buFont typeface="Arial" panose="020B0604020202020204" pitchFamily="34" charset="0"/>
              <a:buChar char="•"/>
            </a:pPr>
            <a:r>
              <a:rPr lang="en-US" sz="2000"/>
              <a:t>March 7, 1977: General elections  held in the country and PPP wins.</a:t>
            </a:r>
            <a:endParaRPr lang="en-GB" sz="2000"/>
          </a:p>
          <a:p>
            <a:pPr marL="285750" indent="-285750">
              <a:buFont typeface="Arial" panose="020B0604020202020204" pitchFamily="34" charset="0"/>
              <a:buChar char="•"/>
            </a:pPr>
            <a:r>
              <a:rPr lang="en-US" sz="2000"/>
              <a:t> July 5, 1977: General Zia-ul-Haq enforces Martial Law. </a:t>
            </a:r>
            <a:endParaRPr lang="en-GB" sz="2000"/>
          </a:p>
          <a:p>
            <a:pPr marL="285750" indent="-285750">
              <a:buFont typeface="Arial" panose="020B0604020202020204" pitchFamily="34" charset="0"/>
              <a:buChar char="•"/>
            </a:pPr>
            <a:r>
              <a:rPr lang="en-US" sz="2000"/>
              <a:t>September 1977: Z. A. Bhutto arrested under Martial Law orders.</a:t>
            </a:r>
            <a:endParaRPr lang="en-GB" sz="2000"/>
          </a:p>
          <a:p>
            <a:pPr marL="285750" indent="-285750">
              <a:buFont typeface="Arial" panose="020B0604020202020204" pitchFamily="34" charset="0"/>
              <a:buChar char="•"/>
            </a:pPr>
            <a:endParaRPr lang="en-GB" sz="2000"/>
          </a:p>
          <a:p>
            <a:pPr marL="285750" indent="-285750">
              <a:buFont typeface="Arial" panose="020B0604020202020204" pitchFamily="34" charset="0"/>
              <a:buChar char="•"/>
            </a:pPr>
            <a:endParaRPr lang="en-GB" sz="2000"/>
          </a:p>
          <a:p>
            <a:endParaRPr lang="en-GB" sz="2000"/>
          </a:p>
        </p:txBody>
      </p:sp>
      <p:pic>
        <p:nvPicPr>
          <p:cNvPr id="8" name="Picture 8">
            <a:extLst>
              <a:ext uri="{FF2B5EF4-FFF2-40B4-BE49-F238E27FC236}">
                <a16:creationId xmlns:a16="http://schemas.microsoft.com/office/drawing/2014/main" id="{C88CEA77-D53E-7E43-A8A3-E85AADBC81C6}"/>
              </a:ext>
            </a:extLst>
          </p:cNvPr>
          <p:cNvPicPr>
            <a:picLocks noChangeAspect="1"/>
          </p:cNvPicPr>
          <p:nvPr/>
        </p:nvPicPr>
        <p:blipFill>
          <a:blip r:embed="rId2"/>
          <a:stretch>
            <a:fillRect/>
          </a:stretch>
        </p:blipFill>
        <p:spPr>
          <a:xfrm>
            <a:off x="3526020" y="3810608"/>
            <a:ext cx="2117670" cy="2117670"/>
          </a:xfrm>
          <a:prstGeom prst="rect">
            <a:avLst/>
          </a:prstGeom>
        </p:spPr>
      </p:pic>
    </p:spTree>
    <p:extLst>
      <p:ext uri="{BB962C8B-B14F-4D97-AF65-F5344CB8AC3E}">
        <p14:creationId xmlns:p14="http://schemas.microsoft.com/office/powerpoint/2010/main" val="664436495"/>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7</Slides>
  <Notes>0</Notes>
  <HiddenSlides>0</HiddenSlide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Facet</vt:lpstr>
      <vt:lpstr>PowerPoint Presentation</vt:lpstr>
      <vt:lpstr>Political &amp; Constitutional phase of Pakistan 1971-1977:</vt:lpstr>
      <vt:lpstr>Constitution of 1973 &amp; Some  Features:</vt:lpstr>
      <vt:lpstr>PowerPoint Presentation</vt:lpstr>
      <vt:lpstr>The Economy Of Pakistan 1971-1977</vt:lpstr>
      <vt:lpstr>Major events: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missshumailanazir@gmail.com</dc:creator>
  <cp:lastModifiedBy>missshumailanazir@gmail.com</cp:lastModifiedBy>
  <cp:revision>9</cp:revision>
  <dcterms:created xsi:type="dcterms:W3CDTF">2021-06-02T12:17:24Z</dcterms:created>
  <dcterms:modified xsi:type="dcterms:W3CDTF">2021-06-04T14:43:05Z</dcterms:modified>
</cp:coreProperties>
</file>