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58" r:id="rId5"/>
    <p:sldId id="259" r:id="rId6"/>
    <p:sldId id="260" r:id="rId7"/>
    <p:sldId id="261" r:id="rId8"/>
    <p:sldId id="262" r:id="rId9"/>
    <p:sldId id="263" r:id="rId10"/>
    <p:sldId id="264" r:id="rId11"/>
    <p:sldId id="265" r:id="rId12"/>
    <p:sldId id="266"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0" d="100"/>
          <a:sy n="70" d="100"/>
        </p:scale>
        <p:origin x="-52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1/10/2014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1/10/2014</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Introduction to Companies Ordinance 1984</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228600"/>
          </a:xfrm>
        </p:spPr>
        <p:txBody>
          <a:bodyPr>
            <a:normAutofit fontScale="90000"/>
          </a:bodyPr>
          <a:lstStyle/>
          <a:p>
            <a:endParaRPr lang="en-US" dirty="0"/>
          </a:p>
        </p:txBody>
      </p:sp>
      <p:sp>
        <p:nvSpPr>
          <p:cNvPr id="3" name="Subtitle 2"/>
          <p:cNvSpPr>
            <a:spLocks noGrp="1"/>
          </p:cNvSpPr>
          <p:nvPr>
            <p:ph type="subTitle" idx="1"/>
          </p:nvPr>
        </p:nvSpPr>
        <p:spPr>
          <a:xfrm>
            <a:off x="381000" y="228600"/>
            <a:ext cx="8159496" cy="6400800"/>
          </a:xfrm>
        </p:spPr>
        <p:txBody>
          <a:bodyPr>
            <a:noAutofit/>
          </a:bodyPr>
          <a:lstStyle/>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The corporate sector in Pakistan is governed by the Companies Ordinance 1984</a:t>
            </a:r>
          </a:p>
          <a:p>
            <a:pPr algn="l"/>
            <a:r>
              <a:rPr lang="en-US" sz="2800" dirty="0" smtClean="0">
                <a:latin typeface="Arial" pitchFamily="34" charset="0"/>
                <a:cs typeface="Arial" pitchFamily="34" charset="0"/>
              </a:rPr>
              <a:t>Which was promulgated on 8</a:t>
            </a:r>
            <a:r>
              <a:rPr lang="en-US" sz="2800" baseline="30000" dirty="0" smtClean="0">
                <a:latin typeface="Arial" pitchFamily="34" charset="0"/>
                <a:cs typeface="Arial" pitchFamily="34" charset="0"/>
              </a:rPr>
              <a:t>th</a:t>
            </a:r>
            <a:r>
              <a:rPr lang="en-US" sz="2800" dirty="0" smtClean="0">
                <a:latin typeface="Arial" pitchFamily="34" charset="0"/>
                <a:cs typeface="Arial" pitchFamily="34" charset="0"/>
              </a:rPr>
              <a:t> October 1984 and repealed the Companies Act 1913</a:t>
            </a:r>
          </a:p>
          <a:p>
            <a:pPr algn="l"/>
            <a:r>
              <a:rPr lang="en-US" sz="2800" dirty="0" smtClean="0">
                <a:latin typeface="Arial" pitchFamily="34" charset="0"/>
                <a:cs typeface="Arial" pitchFamily="34" charset="0"/>
              </a:rPr>
              <a:t> </a:t>
            </a:r>
          </a:p>
          <a:p>
            <a:pPr algn="l"/>
            <a:r>
              <a:rPr lang="en-US" sz="2800" dirty="0" smtClean="0">
                <a:latin typeface="Arial" pitchFamily="34" charset="0"/>
                <a:cs typeface="Arial" pitchFamily="34" charset="0"/>
              </a:rPr>
              <a:t>The avowed (confirmed) objectives of the Companies.</a:t>
            </a:r>
          </a:p>
          <a:p>
            <a:pPr algn="l"/>
            <a:endParaRPr lang="en-US" sz="2800" dirty="0">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228600"/>
          </a:xfrm>
        </p:spPr>
        <p:txBody>
          <a:bodyPr>
            <a:normAutofit fontScale="90000"/>
          </a:bodyPr>
          <a:lstStyle/>
          <a:p>
            <a:endParaRPr lang="en-US" dirty="0"/>
          </a:p>
        </p:txBody>
      </p:sp>
      <p:sp>
        <p:nvSpPr>
          <p:cNvPr id="3" name="Subtitle 2"/>
          <p:cNvSpPr>
            <a:spLocks noGrp="1"/>
          </p:cNvSpPr>
          <p:nvPr>
            <p:ph type="subTitle" idx="1"/>
          </p:nvPr>
        </p:nvSpPr>
        <p:spPr>
          <a:xfrm>
            <a:off x="228600" y="228600"/>
            <a:ext cx="8159496" cy="6400800"/>
          </a:xfrm>
        </p:spPr>
        <p:txBody>
          <a:bodyPr>
            <a:noAutofit/>
          </a:bodyPr>
          <a:lstStyle/>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Ordinance 1984 were</a:t>
            </a:r>
            <a:r>
              <a:rPr lang="en-US" sz="2800" i="1" dirty="0" smtClean="0">
                <a:latin typeface="Arial" pitchFamily="34" charset="0"/>
                <a:cs typeface="Arial" pitchFamily="34" charset="0"/>
              </a:rPr>
              <a:t> inter alia</a:t>
            </a:r>
            <a:r>
              <a:rPr lang="en-US" sz="2800" dirty="0" smtClean="0">
                <a:latin typeface="Arial" pitchFamily="34" charset="0"/>
                <a:cs typeface="Arial" pitchFamily="34" charset="0"/>
              </a:rPr>
              <a:t> to consolidate and amend the law relating to companies and certain other associations for the purpose of healthy growth of corporate enterprises, protection of investors and creditors, promotion of investment and development of economy. The detailed provisions of the Companies Ordinance, 1984 sought to meet these objectives and have been amended and updated from time to time to keep in line with the changing circumstances.</a:t>
            </a:r>
            <a:endParaRPr 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533400" y="1219200"/>
            <a:ext cx="7851648" cy="381000"/>
          </a:xfrm>
        </p:spPr>
        <p:txBody>
          <a:bodyPr>
            <a:normAutofit fontScale="90000"/>
          </a:bodyPr>
          <a:lstStyle/>
          <a:p>
            <a:endParaRPr lang="en-US" dirty="0"/>
          </a:p>
        </p:txBody>
      </p:sp>
      <p:sp>
        <p:nvSpPr>
          <p:cNvPr id="3" name="Subtitle 2"/>
          <p:cNvSpPr>
            <a:spLocks noGrp="1"/>
          </p:cNvSpPr>
          <p:nvPr>
            <p:ph type="subTitle" idx="1"/>
          </p:nvPr>
        </p:nvSpPr>
        <p:spPr>
          <a:xfrm>
            <a:off x="0" y="304800"/>
            <a:ext cx="8388096" cy="6324600"/>
          </a:xfrm>
        </p:spPr>
        <p:txBody>
          <a:bodyPr>
            <a:noAutofit/>
          </a:bodyPr>
          <a:lstStyle/>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In 2002, the concept of “single member company” was introduced in the Companies Ordinance, 1984 through the Companies (Amendment) Ordinance, 2002. </a:t>
            </a:r>
          </a:p>
          <a:p>
            <a:pPr algn="l"/>
            <a:r>
              <a:rPr lang="en-US" sz="2800" dirty="0" smtClean="0">
                <a:latin typeface="Arial" pitchFamily="34" charset="0"/>
                <a:cs typeface="Arial" pitchFamily="34" charset="0"/>
              </a:rPr>
              <a:t>The introduction of this concept has facilitated sole proprietorships to obtain corporate status and has given them the privilege of limiting the liability of their proprietors. The</a:t>
            </a:r>
          </a:p>
          <a:p>
            <a:pPr algn="l"/>
            <a:r>
              <a:rPr lang="en-US" sz="2800" dirty="0" smtClean="0">
                <a:latin typeface="Arial" pitchFamily="34" charset="0"/>
                <a:cs typeface="Arial" pitchFamily="34" charset="0"/>
              </a:rPr>
              <a:t> amendment has also been a positive step in encouraging the documentation of the economy. </a:t>
            </a:r>
            <a:endParaRPr lang="en-US" sz="28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304800"/>
          </a:xfrm>
        </p:spPr>
        <p:txBody>
          <a:bodyPr>
            <a:normAutofit fontScale="90000"/>
          </a:bodyPr>
          <a:lstStyle/>
          <a:p>
            <a:endParaRPr lang="en-US" dirty="0"/>
          </a:p>
        </p:txBody>
      </p:sp>
      <p:sp>
        <p:nvSpPr>
          <p:cNvPr id="3" name="Subtitle 2"/>
          <p:cNvSpPr>
            <a:spLocks noGrp="1"/>
          </p:cNvSpPr>
          <p:nvPr>
            <p:ph type="subTitle" idx="1"/>
          </p:nvPr>
        </p:nvSpPr>
        <p:spPr>
          <a:xfrm>
            <a:off x="228600" y="381000"/>
            <a:ext cx="8915400" cy="6248400"/>
          </a:xfrm>
        </p:spPr>
        <p:txBody>
          <a:bodyPr>
            <a:noAutofit/>
          </a:bodyPr>
          <a:lstStyle/>
          <a:p>
            <a:pPr algn="l"/>
            <a:r>
              <a:rPr lang="en-US" sz="2800" dirty="0" smtClean="0">
                <a:latin typeface="Arial" pitchFamily="34" charset="0"/>
                <a:cs typeface="Arial" pitchFamily="34" charset="0"/>
              </a:rPr>
              <a:t>Also, through this Ordinance, the minimum number of members and directors of a non-listed public company was reduced from seven to three, the eligibility requirements for directors of listed companies were tightened and listed companies were required to appoint whole-time professionally qualified secretaries.</a:t>
            </a:r>
          </a:p>
          <a:p>
            <a:pPr algn="l"/>
            <a:r>
              <a:rPr lang="en-US" sz="2800" dirty="0" smtClean="0">
                <a:latin typeface="Arial" pitchFamily="34" charset="0"/>
                <a:cs typeface="Arial" pitchFamily="34" charset="0"/>
              </a:rPr>
              <a:t> </a:t>
            </a:r>
          </a:p>
          <a:p>
            <a:pPr algn="l"/>
            <a:r>
              <a:rPr lang="en-US" sz="2800" dirty="0" smtClean="0">
                <a:latin typeface="Arial" pitchFamily="34" charset="0"/>
                <a:cs typeface="Arial" pitchFamily="34" charset="0"/>
              </a:rPr>
              <a:t>The Companies (Amendment) Ordinance, 2002 also strengthened the financial reporting requirements of companies by mandating listed companies to publish and circulate quarterly accounts and by reducing the period for holding the annual general meeting of a company from six months to four months from the close of the financial year.</a:t>
            </a:r>
            <a:endParaRPr 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228600"/>
          </a:xfrm>
        </p:spPr>
        <p:txBody>
          <a:bodyPr>
            <a:normAutofit fontScale="90000"/>
          </a:bodyPr>
          <a:lstStyle/>
          <a:p>
            <a:endParaRPr lang="en-US" dirty="0"/>
          </a:p>
        </p:txBody>
      </p:sp>
      <p:sp>
        <p:nvSpPr>
          <p:cNvPr id="3" name="Subtitle 2"/>
          <p:cNvSpPr>
            <a:spLocks noGrp="1"/>
          </p:cNvSpPr>
          <p:nvPr>
            <p:ph type="subTitle" idx="1"/>
          </p:nvPr>
        </p:nvSpPr>
        <p:spPr>
          <a:xfrm>
            <a:off x="304800" y="838200"/>
            <a:ext cx="8083296" cy="5181600"/>
          </a:xfrm>
        </p:spPr>
        <p:txBody>
          <a:bodyPr>
            <a:normAutofit/>
          </a:bodyPr>
          <a:lstStyle/>
          <a:p>
            <a:pPr algn="l"/>
            <a:endParaRPr lang="en-US" sz="2800" dirty="0" smtClean="0">
              <a:latin typeface="Arial" pitchFamily="34" charset="0"/>
              <a:cs typeface="Arial" pitchFamily="34" charset="0"/>
            </a:endParaRP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The Companies (Amendment) Ordinance, 2002 also strengthened the financial reporting requirements of companies by mandating listed companies to publish and circulate quarterly accounts and by reducing the period for holding the annual general meeting of a company from six months to four months from the close of the financial year.</a:t>
            </a:r>
            <a:endParaRPr 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endParaRPr lang="en-US" dirty="0"/>
          </a:p>
        </p:txBody>
      </p:sp>
      <p:sp>
        <p:nvSpPr>
          <p:cNvPr id="3" name="Subtitle 2"/>
          <p:cNvSpPr>
            <a:spLocks noGrp="1"/>
          </p:cNvSpPr>
          <p:nvPr>
            <p:ph type="subTitle" idx="1"/>
          </p:nvPr>
        </p:nvSpPr>
        <p:spPr>
          <a:xfrm>
            <a:off x="228600" y="533400"/>
            <a:ext cx="8686800" cy="6096000"/>
          </a:xfrm>
        </p:spPr>
        <p:txBody>
          <a:bodyPr>
            <a:normAutofit fontScale="77500" lnSpcReduction="20000"/>
          </a:bodyPr>
          <a:lstStyle/>
          <a:p>
            <a:pPr algn="l"/>
            <a:r>
              <a:rPr lang="en-US" sz="4000" b="1" dirty="0" smtClean="0">
                <a:latin typeface="Arial" pitchFamily="34" charset="0"/>
                <a:cs typeface="Arial" pitchFamily="34" charset="0"/>
              </a:rPr>
              <a:t>THE COMPANIES ORDINANCE, 1984</a:t>
            </a:r>
            <a:endParaRPr lang="en-US" sz="4000" dirty="0" smtClean="0">
              <a:latin typeface="Arial" pitchFamily="34" charset="0"/>
              <a:cs typeface="Arial" pitchFamily="34" charset="0"/>
            </a:endParaRPr>
          </a:p>
          <a:p>
            <a:pPr algn="l"/>
            <a:r>
              <a:rPr lang="en-US" sz="4000" b="1" dirty="0" smtClean="0">
                <a:latin typeface="Arial" pitchFamily="34" charset="0"/>
                <a:cs typeface="Arial" pitchFamily="34" charset="0"/>
              </a:rPr>
              <a:t>ORDINANCE NO. XLVII OF 1984</a:t>
            </a:r>
            <a:endParaRPr lang="en-US" sz="4000" dirty="0" smtClean="0">
              <a:latin typeface="Arial" pitchFamily="34" charset="0"/>
              <a:cs typeface="Arial" pitchFamily="34" charset="0"/>
            </a:endParaRPr>
          </a:p>
          <a:p>
            <a:pPr algn="l"/>
            <a:r>
              <a:rPr lang="en-US" sz="4000" dirty="0" smtClean="0">
                <a:latin typeface="Arial" pitchFamily="34" charset="0"/>
                <a:cs typeface="Arial" pitchFamily="34" charset="0"/>
              </a:rPr>
              <a:t> </a:t>
            </a:r>
          </a:p>
          <a:p>
            <a:pPr algn="l"/>
            <a:r>
              <a:rPr lang="en-US" sz="4000" dirty="0" smtClean="0">
                <a:latin typeface="Arial" pitchFamily="34" charset="0"/>
                <a:cs typeface="Arial" pitchFamily="34" charset="0"/>
              </a:rPr>
              <a:t> </a:t>
            </a:r>
          </a:p>
          <a:p>
            <a:pPr algn="l"/>
            <a:r>
              <a:rPr lang="en-US" sz="4000" dirty="0" smtClean="0">
                <a:latin typeface="Arial" pitchFamily="34" charset="0"/>
                <a:cs typeface="Arial" pitchFamily="34" charset="0"/>
              </a:rPr>
              <a:t>AN ORDINANCE</a:t>
            </a:r>
          </a:p>
          <a:p>
            <a:pPr algn="l"/>
            <a:r>
              <a:rPr lang="en-US" sz="4000" dirty="0" smtClean="0">
                <a:latin typeface="Arial" pitchFamily="34" charset="0"/>
                <a:cs typeface="Arial" pitchFamily="34" charset="0"/>
              </a:rPr>
              <a:t> </a:t>
            </a:r>
          </a:p>
          <a:p>
            <a:pPr algn="l"/>
            <a:r>
              <a:rPr lang="en-US" sz="4000" dirty="0" smtClean="0">
                <a:latin typeface="Arial" pitchFamily="34" charset="0"/>
                <a:cs typeface="Arial" pitchFamily="34" charset="0"/>
              </a:rPr>
              <a:t> WHEREAS it is expedient to consolidate and amend the law relating to companies and certain other associations for the purpose of healthy growth of the corporate enterprises, protection of investors and creditors, promotion of investment and development of economy and matters arising out of or connected therewith</a:t>
            </a:r>
            <a:r>
              <a:rPr lang="en-US"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0"/>
            <a:ext cx="8156448" cy="1981200"/>
          </a:xfrm>
        </p:spPr>
        <p:txBody>
          <a:bodyPr>
            <a:normAutofit/>
          </a:bodyPr>
          <a:lstStyle/>
          <a:p>
            <a:pPr algn="l"/>
            <a:r>
              <a:rPr lang="en-US" dirty="0" smtClean="0"/>
              <a:t>2.    </a:t>
            </a:r>
            <a:r>
              <a:rPr lang="en-US" sz="3100" dirty="0" smtClean="0">
                <a:latin typeface="Arial" pitchFamily="34" charset="0"/>
                <a:cs typeface="Arial" pitchFamily="34" charset="0"/>
              </a:rPr>
              <a:t>Definitions.- (1) In this Ordinance, unless there is anything repugnant</a:t>
            </a:r>
            <a:br>
              <a:rPr lang="en-US" sz="3100" dirty="0" smtClean="0">
                <a:latin typeface="Arial" pitchFamily="34" charset="0"/>
                <a:cs typeface="Arial" pitchFamily="34" charset="0"/>
              </a:rPr>
            </a:br>
            <a:r>
              <a:rPr lang="en-US" sz="3100" dirty="0" smtClean="0">
                <a:latin typeface="Arial" pitchFamily="34" charset="0"/>
                <a:cs typeface="Arial" pitchFamily="34" charset="0"/>
              </a:rPr>
              <a:t>in the subject or context, —</a:t>
            </a:r>
            <a:endParaRPr lang="en-US" sz="3100" dirty="0">
              <a:latin typeface="Arial" pitchFamily="34" charset="0"/>
              <a:cs typeface="Arial" pitchFamily="34" charset="0"/>
            </a:endParaRPr>
          </a:p>
        </p:txBody>
      </p:sp>
      <p:sp>
        <p:nvSpPr>
          <p:cNvPr id="3" name="Subtitle 2"/>
          <p:cNvSpPr>
            <a:spLocks noGrp="1"/>
          </p:cNvSpPr>
          <p:nvPr>
            <p:ph type="subTitle" idx="1"/>
          </p:nvPr>
        </p:nvSpPr>
        <p:spPr>
          <a:xfrm>
            <a:off x="304800" y="2438400"/>
            <a:ext cx="8159496" cy="4419600"/>
          </a:xfrm>
        </p:spPr>
        <p:txBody>
          <a:bodyPr>
            <a:normAutofit/>
          </a:bodyPr>
          <a:lstStyle/>
          <a:p>
            <a:pPr marL="514350" indent="-514350" algn="l">
              <a:buAutoNum type="arabicParenBoth"/>
            </a:pPr>
            <a:r>
              <a:rPr lang="en-US" sz="3000" dirty="0" smtClean="0">
                <a:latin typeface="Arial" pitchFamily="34" charset="0"/>
                <a:cs typeface="Arial" pitchFamily="34" charset="0"/>
              </a:rPr>
              <a:t>"Articles" means the articles of association of a company as originally framed or as altered in accordance with the provisions of any previous Companies Act, or of this Ordinance.</a:t>
            </a:r>
          </a:p>
          <a:p>
            <a:pPr algn="l"/>
            <a:r>
              <a:rPr lang="en-US" sz="3200" dirty="0" smtClean="0"/>
              <a:t>(2)"</a:t>
            </a:r>
            <a:r>
              <a:rPr lang="en-US" sz="2800" dirty="0" smtClean="0">
                <a:latin typeface="Arial" pitchFamily="34" charset="0"/>
                <a:cs typeface="Arial" pitchFamily="34" charset="0"/>
              </a:rPr>
              <a:t>company" means a company formed and     registered under this Ordinance or an existing company;</a:t>
            </a:r>
            <a:endParaRPr lang="en-US" sz="2800" dirty="0">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7851648" cy="457200"/>
          </a:xfrm>
        </p:spPr>
        <p:txBody>
          <a:bodyPr>
            <a:normAutofit fontScale="90000"/>
          </a:bodyPr>
          <a:lstStyle/>
          <a:p>
            <a:endParaRPr lang="en-US" dirty="0"/>
          </a:p>
        </p:txBody>
      </p:sp>
      <p:sp>
        <p:nvSpPr>
          <p:cNvPr id="3" name="Subtitle 2"/>
          <p:cNvSpPr>
            <a:spLocks noGrp="1"/>
          </p:cNvSpPr>
          <p:nvPr>
            <p:ph type="subTitle" idx="1"/>
          </p:nvPr>
        </p:nvSpPr>
        <p:spPr>
          <a:xfrm>
            <a:off x="228600" y="914400"/>
            <a:ext cx="8686800" cy="5715000"/>
          </a:xfrm>
        </p:spPr>
        <p:txBody>
          <a:bodyPr>
            <a:normAutofit/>
          </a:bodyPr>
          <a:lstStyle/>
          <a:p>
            <a:pPr algn="l"/>
            <a:r>
              <a:rPr lang="en-US" sz="2800" dirty="0" smtClean="0">
                <a:latin typeface="Arial" pitchFamily="34" charset="0"/>
                <a:cs typeface="Arial" pitchFamily="34" charset="0"/>
              </a:rPr>
              <a:t>(3) "company limited by shares" means a company having the liability of its members limited by the memorandum to the amount, if any, unpaid on the shares respectively held by them;</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(4) "company limited by guarantee" means a company having the liability of its members limited by the memorandum to such amount as the members may respectively thereby undertake to contribute to the assets of the company in the event of its winding up;</a:t>
            </a:r>
            <a:endParaRPr lang="en-US" sz="2800"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0"/>
            <a:ext cx="7851648" cy="533400"/>
          </a:xfrm>
        </p:spPr>
        <p:txBody>
          <a:bodyPr>
            <a:normAutofit fontScale="90000"/>
          </a:bodyPr>
          <a:lstStyle/>
          <a:p>
            <a:endParaRPr lang="en-US" dirty="0"/>
          </a:p>
        </p:txBody>
      </p:sp>
      <p:sp>
        <p:nvSpPr>
          <p:cNvPr id="3" name="Subtitle 2"/>
          <p:cNvSpPr>
            <a:spLocks noGrp="1"/>
          </p:cNvSpPr>
          <p:nvPr>
            <p:ph type="subTitle" idx="1"/>
          </p:nvPr>
        </p:nvSpPr>
        <p:spPr>
          <a:xfrm>
            <a:off x="228600" y="685800"/>
            <a:ext cx="8616696" cy="5943600"/>
          </a:xfrm>
        </p:spPr>
        <p:txBody>
          <a:bodyPr>
            <a:normAutofit/>
          </a:bodyPr>
          <a:lstStyle/>
          <a:p>
            <a:pPr algn="l"/>
            <a:r>
              <a:rPr lang="en-US" sz="2800" dirty="0" smtClean="0">
                <a:latin typeface="Arial" pitchFamily="34" charset="0"/>
                <a:cs typeface="Arial" pitchFamily="34" charset="0"/>
              </a:rPr>
              <a:t>(5) "debenture" (Certificate of debt)  includes debenture stock, bonds, [term finance certificates]</a:t>
            </a:r>
          </a:p>
          <a:p>
            <a:pPr algn="l"/>
            <a:r>
              <a:rPr lang="en-US" sz="2800" dirty="0" smtClean="0">
                <a:latin typeface="Arial" pitchFamily="34" charset="0"/>
                <a:cs typeface="Arial" pitchFamily="34" charset="0"/>
              </a:rPr>
              <a:t>and any other securities, other than a share, of a company, whether constituting a charge on the assets of the company or not;</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(6)</a:t>
            </a:r>
            <a:r>
              <a:rPr lang="en-US" sz="2800" dirty="0" smtClean="0"/>
              <a:t> </a:t>
            </a:r>
            <a:r>
              <a:rPr lang="en-US" sz="2800" dirty="0" smtClean="0">
                <a:latin typeface="Arial" pitchFamily="34" charset="0"/>
                <a:cs typeface="Arial" pitchFamily="34" charset="0"/>
              </a:rPr>
              <a:t>"director" includes any person occupying the position of a director, by whatever name called;</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(7) "existing company" means a company formed and registered under any previous Companies Act;</a:t>
            </a:r>
            <a:endParaRPr lang="en-US" sz="28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flipV="1">
            <a:off x="533400" y="838200"/>
            <a:ext cx="7851648" cy="533400"/>
          </a:xfrm>
        </p:spPr>
        <p:txBody>
          <a:bodyPr>
            <a:normAutofit fontScale="90000"/>
          </a:bodyPr>
          <a:lstStyle/>
          <a:p>
            <a:endParaRPr lang="en-US" dirty="0"/>
          </a:p>
        </p:txBody>
      </p:sp>
      <p:sp>
        <p:nvSpPr>
          <p:cNvPr id="3" name="Subtitle 2"/>
          <p:cNvSpPr>
            <a:spLocks noGrp="1"/>
          </p:cNvSpPr>
          <p:nvPr>
            <p:ph type="subTitle" idx="1"/>
          </p:nvPr>
        </p:nvSpPr>
        <p:spPr>
          <a:xfrm>
            <a:off x="0" y="609600"/>
            <a:ext cx="9144000" cy="6248400"/>
          </a:xfrm>
        </p:spPr>
        <p:txBody>
          <a:bodyPr>
            <a:normAutofit fontScale="92500" lnSpcReduction="20000"/>
          </a:bodyPr>
          <a:lstStyle/>
          <a:p>
            <a:pPr algn="l"/>
            <a:r>
              <a:rPr lang="en-US" sz="2800" dirty="0" smtClean="0">
                <a:latin typeface="Arial" pitchFamily="34" charset="0"/>
                <a:cs typeface="Arial" pitchFamily="34" charset="0"/>
              </a:rPr>
              <a:t>(8) "document" includes summons, notice, requisition, order, other legal process, voucher and register [whether issued, sent or kept in pursuance of this Ordinance or any other law for the time being in force, whether</a:t>
            </a:r>
          </a:p>
          <a:p>
            <a:pPr algn="l"/>
            <a:r>
              <a:rPr lang="en-US" sz="2800" dirty="0" smtClean="0">
                <a:latin typeface="Arial" pitchFamily="34" charset="0"/>
                <a:cs typeface="Arial" pitchFamily="34" charset="0"/>
              </a:rPr>
              <a:t>maintained in any medium capable of being retrieved by any electronic means or in any other manner];</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(9) </a:t>
            </a:r>
            <a:r>
              <a:rPr lang="en-US" sz="3000" dirty="0" smtClean="0"/>
              <a:t>"</a:t>
            </a:r>
            <a:r>
              <a:rPr lang="en-US" sz="3000" dirty="0" smtClean="0">
                <a:latin typeface="Arial" pitchFamily="34" charset="0"/>
                <a:cs typeface="Arial" pitchFamily="34" charset="0"/>
              </a:rPr>
              <a:t>member" means, in relation to a company having share capital, a subscriber to the memorandum of the company and every person to whom is allotted, or who becomes the holder of, any share, scrip or other security which gives him a voting right in the company and whose name is entered in the register of members, and, in relation to a </a:t>
            </a:r>
            <a:r>
              <a:rPr lang="en-US" sz="3000" dirty="0" smtClean="0"/>
              <a:t>company not having a share capital, any person who has agreed to become a member of the company and whose name is so entered;</a:t>
            </a:r>
            <a:endParaRPr lang="en-US" sz="30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45719"/>
          </a:xfrm>
        </p:spPr>
        <p:txBody>
          <a:bodyPr>
            <a:normAutofit fontScale="90000"/>
          </a:bodyPr>
          <a:lstStyle/>
          <a:p>
            <a:endParaRPr lang="en-US" dirty="0"/>
          </a:p>
        </p:txBody>
      </p:sp>
      <p:sp>
        <p:nvSpPr>
          <p:cNvPr id="3" name="Subtitle 2"/>
          <p:cNvSpPr>
            <a:spLocks noGrp="1"/>
          </p:cNvSpPr>
          <p:nvPr>
            <p:ph type="subTitle" idx="1"/>
          </p:nvPr>
        </p:nvSpPr>
        <p:spPr>
          <a:xfrm>
            <a:off x="0" y="914400"/>
            <a:ext cx="8388096" cy="5638800"/>
          </a:xfrm>
        </p:spPr>
        <p:txBody>
          <a:bodyPr>
            <a:noAutofit/>
          </a:bodyPr>
          <a:lstStyle/>
          <a:p>
            <a:pPr algn="l"/>
            <a:r>
              <a:rPr lang="en-US" sz="2800" dirty="0" smtClean="0">
                <a:latin typeface="Arial" pitchFamily="34" charset="0"/>
                <a:cs typeface="Arial" pitchFamily="34" charset="0"/>
              </a:rPr>
              <a:t>7A)“financial institution” includes,—</a:t>
            </a:r>
          </a:p>
          <a:p>
            <a:pPr marL="514350" indent="-514350" algn="l">
              <a:buAutoNum type="alphaLcParenBoth"/>
            </a:pPr>
            <a:r>
              <a:rPr lang="en-US" sz="2800" dirty="0" smtClean="0">
                <a:latin typeface="Arial" pitchFamily="34" charset="0"/>
                <a:cs typeface="Arial" pitchFamily="34" charset="0"/>
              </a:rPr>
              <a:t>a company or an institution whether established under any special enactment and operating within or outside Pakistan which transacts the business of banking or any associated or ancillary (supplementary) business through its branches;</a:t>
            </a:r>
          </a:p>
          <a:p>
            <a:pPr algn="l"/>
            <a:r>
              <a:rPr lang="en-US" sz="2800" dirty="0" smtClean="0">
                <a:latin typeface="Arial" pitchFamily="34" charset="0"/>
                <a:cs typeface="Arial" pitchFamily="34" charset="0"/>
              </a:rPr>
              <a:t>(b)  </a:t>
            </a:r>
            <a:r>
              <a:rPr lang="en-US" sz="2800" dirty="0" err="1" smtClean="0">
                <a:latin typeface="Arial" pitchFamily="34" charset="0"/>
                <a:cs typeface="Arial" pitchFamily="34" charset="0"/>
              </a:rPr>
              <a:t>Modaraba</a:t>
            </a:r>
            <a:r>
              <a:rPr lang="en-US" sz="2800" dirty="0" smtClean="0">
                <a:latin typeface="Arial" pitchFamily="34" charset="0"/>
                <a:cs typeface="Arial" pitchFamily="34" charset="0"/>
              </a:rPr>
              <a:t>, leasing company, investment bank,  venture capital company, financing company, housing finance company, a non-banking finance company; and</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
            </a:r>
            <a:br>
              <a:rPr lang="en-US" sz="2800" dirty="0" smtClean="0">
                <a:latin typeface="Arial" pitchFamily="34" charset="0"/>
                <a:cs typeface="Arial" pitchFamily="34" charset="0"/>
              </a:rPr>
            </a:br>
            <a:endParaRPr lang="en-US" sz="2800" dirty="0" smtClean="0">
              <a:latin typeface="Arial" pitchFamily="34" charset="0"/>
              <a:cs typeface="Arial" pitchFamily="34" charset="0"/>
            </a:endParaRPr>
          </a:p>
          <a:p>
            <a:pPr algn="l"/>
            <a:endParaRPr lang="en-US" sz="28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45719"/>
          </a:xfrm>
        </p:spPr>
        <p:txBody>
          <a:bodyPr>
            <a:normAutofit fontScale="90000"/>
          </a:bodyPr>
          <a:lstStyle/>
          <a:p>
            <a:endParaRPr lang="en-US" dirty="0"/>
          </a:p>
        </p:txBody>
      </p:sp>
      <p:sp>
        <p:nvSpPr>
          <p:cNvPr id="3" name="Subtitle 2"/>
          <p:cNvSpPr>
            <a:spLocks noGrp="1"/>
          </p:cNvSpPr>
          <p:nvPr>
            <p:ph type="subTitle" idx="1"/>
          </p:nvPr>
        </p:nvSpPr>
        <p:spPr>
          <a:xfrm>
            <a:off x="0" y="914400"/>
            <a:ext cx="8388096" cy="5638800"/>
          </a:xfrm>
        </p:spPr>
        <p:txBody>
          <a:bodyPr>
            <a:noAutofit/>
          </a:bodyPr>
          <a:lstStyle/>
          <a:p>
            <a:pPr algn="l"/>
            <a:r>
              <a:rPr lang="en-US" sz="2800" dirty="0" smtClean="0">
                <a:latin typeface="Arial" pitchFamily="34" charset="0"/>
                <a:cs typeface="Arial" pitchFamily="34" charset="0"/>
              </a:rPr>
              <a:t> </a:t>
            </a:r>
          </a:p>
          <a:p>
            <a:pPr algn="l"/>
            <a:r>
              <a:rPr lang="en-US" sz="2800" dirty="0" smtClean="0">
                <a:latin typeface="Arial" pitchFamily="34" charset="0"/>
                <a:cs typeface="Arial" pitchFamily="34" charset="0"/>
              </a:rPr>
              <a:t>(C) such other institution or companies </a:t>
            </a:r>
            <a:r>
              <a:rPr lang="en-US" sz="2800" dirty="0" err="1" smtClean="0">
                <a:latin typeface="Arial" pitchFamily="34" charset="0"/>
                <a:cs typeface="Arial" pitchFamily="34" charset="0"/>
              </a:rPr>
              <a:t>authorised</a:t>
            </a:r>
            <a:r>
              <a:rPr lang="en-US" sz="2800" dirty="0" smtClean="0">
                <a:latin typeface="Arial" pitchFamily="34" charset="0"/>
                <a:cs typeface="Arial" pitchFamily="34" charset="0"/>
              </a:rPr>
              <a:t> by law to undertake any similar business, as the Federal Government may, by notification in the official Gazette, specify for the purpose;]</a:t>
            </a:r>
          </a:p>
          <a:p>
            <a:pPr algn="l"/>
            <a:endParaRPr lang="en-US" sz="2800" dirty="0" smtClean="0">
              <a:latin typeface="Arial" pitchFamily="34" charset="0"/>
              <a:cs typeface="Arial" pitchFamily="34" charset="0"/>
            </a:endParaRPr>
          </a:p>
          <a:p>
            <a:pPr algn="l"/>
            <a:r>
              <a:rPr lang="en-US" sz="2800" dirty="0" smtClean="0">
                <a:latin typeface="Arial" pitchFamily="34" charset="0"/>
                <a:cs typeface="Arial" pitchFamily="34" charset="0"/>
              </a:rPr>
              <a:t>(10) "memorandum" means the memorandum of association of a company as originally framed or as altered from time to time in pursuance of the</a:t>
            </a:r>
          </a:p>
          <a:p>
            <a:pPr algn="l"/>
            <a:r>
              <a:rPr lang="en-US" sz="2800" dirty="0" smtClean="0">
                <a:latin typeface="Arial" pitchFamily="34" charset="0"/>
                <a:cs typeface="Arial" pitchFamily="34" charset="0"/>
              </a:rPr>
              <a:t>provisions of any previous Companies Act or of this Ordinance;</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TotalTime>
  <Words>751</Words>
  <Application>Microsoft Office PowerPoint</Application>
  <PresentationFormat>On-screen Show (4:3)</PresentationFormat>
  <Paragraphs>56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Flow</vt:lpstr>
      <vt:lpstr>Introduction to Companies Ordinance 1984</vt:lpstr>
      <vt:lpstr>Slide 2</vt:lpstr>
      <vt:lpstr>Slide 3</vt:lpstr>
      <vt:lpstr>Slide 4</vt:lpstr>
      <vt:lpstr>Slide 5</vt:lpstr>
      <vt:lpstr>Slide 6</vt:lpstr>
      <vt:lpstr>Slide 7</vt:lpstr>
      <vt:lpstr>2.    Definitions.- (1) In this Ordinance, unless there is anything repugnant in the subject or context, —</vt:lpstr>
      <vt:lpstr>Slide 9</vt:lpstr>
      <vt:lpstr>Slide 10</vt:lpstr>
      <vt:lpstr>Slide 11</vt:lpstr>
      <vt:lpstr>Slide 12</vt:lpstr>
      <vt:lpstr>Slide 13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Companies Ordinance 1984</dc:title>
  <dc:creator/>
  <cp:lastModifiedBy>naveed</cp:lastModifiedBy>
  <cp:revision>12</cp:revision>
  <dcterms:created xsi:type="dcterms:W3CDTF">2006-08-16T00:00:00Z</dcterms:created>
  <dcterms:modified xsi:type="dcterms:W3CDTF">2014-01-10T14:20:37Z</dcterms:modified>
</cp:coreProperties>
</file>