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3"/>
  </p:notesMasterIdLst>
  <p:handoutMasterIdLst>
    <p:handoutMasterId r:id="rId14"/>
  </p:handoutMasterIdLst>
  <p:sldIdLst>
    <p:sldId id="257" r:id="rId5"/>
    <p:sldId id="268" r:id="rId6"/>
    <p:sldId id="267" r:id="rId7"/>
    <p:sldId id="269" r:id="rId8"/>
    <p:sldId id="270" r:id="rId9"/>
    <p:sldId id="261" r:id="rId10"/>
    <p:sldId id="271" r:id="rId11"/>
    <p:sldId id="263" r:id="rId12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92FDEA7B-5480-4855-87A9-E66BD40B653C}">
          <p14:sldIdLst>
            <p14:sldId id="257"/>
            <p14:sldId id="268"/>
            <p14:sldId id="267"/>
            <p14:sldId id="269"/>
            <p14:sldId id="270"/>
            <p14:sldId id="261"/>
            <p14:sldId id="271"/>
            <p14:sldId id="26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5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94404"/>
    <a:srgbClr val="5F6F0F"/>
    <a:srgbClr val="718412"/>
    <a:srgbClr val="65741A"/>
    <a:srgbClr val="70811D"/>
    <a:srgbClr val="7B8D1F"/>
    <a:srgbClr val="839721"/>
    <a:srgbClr val="95AB25"/>
    <a:srgbClr val="BC5500"/>
    <a:srgbClr val="C45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>
      <p:cViewPr varScale="1">
        <p:scale>
          <a:sx n="91" d="100"/>
          <a:sy n="91" d="100"/>
        </p:scale>
        <p:origin x="528" y="84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3" d="100"/>
          <a:sy n="63" d="100"/>
        </p:scale>
        <p:origin x="2838" y="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5B4EDC-59C0-49C7-8ADA-5A781B329E02}" type="datetimeFigureOut">
              <a:rPr lang="en-US"/>
              <a:t>5/19/2023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29053-DC2A-4342-ADD4-2FD729D91E2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32045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8D46A-B586-417D-BFBD-8C8FE0AAF762}" type="datetimeFigureOut">
              <a:rPr lang="en-US"/>
              <a:t>5/19/2023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A5BD7-F043-4D1B-AA17-CD412FC534D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6705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A5BD7-F043-4D1B-AA17-CD412FC534D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2290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diagonals"/>
          <p:cNvGrpSpPr/>
          <p:nvPr/>
        </p:nvGrpSpPr>
        <p:grpSpPr>
          <a:xfrm>
            <a:off x="7516443" y="4145281"/>
            <a:ext cx="4686117" cy="2731407"/>
            <a:chOff x="5638800" y="3108960"/>
            <a:chExt cx="3515503" cy="2048555"/>
          </a:xfrm>
        </p:grpSpPr>
        <p:cxnSp>
          <p:nvCxnSpPr>
            <p:cNvPr id="14" name="Straight Connector 13"/>
            <p:cNvCxnSpPr/>
            <p:nvPr/>
          </p:nvCxnSpPr>
          <p:spPr>
            <a:xfrm flipV="1">
              <a:off x="5638800" y="3108960"/>
              <a:ext cx="3515503" cy="2037116"/>
            </a:xfrm>
            <a:prstGeom prst="line">
              <a:avLst/>
            </a:pr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V="1">
              <a:off x="6004643" y="3333750"/>
              <a:ext cx="3149660" cy="1823765"/>
            </a:xfrm>
            <a:prstGeom prst="line">
              <a:avLst/>
            </a:pr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V="1">
              <a:off x="6388342" y="3549891"/>
              <a:ext cx="2765961" cy="1600149"/>
            </a:xfrm>
            <a:prstGeom prst="line">
              <a:avLst/>
            </a:pr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2" name="bottom lines"/>
          <p:cNvGrpSpPr/>
          <p:nvPr/>
        </p:nvGrpSpPr>
        <p:grpSpPr>
          <a:xfrm>
            <a:off x="-8916" y="6057149"/>
            <a:ext cx="5498726" cy="820207"/>
            <a:chOff x="-6689" y="4553748"/>
            <a:chExt cx="4125119" cy="615155"/>
          </a:xfrm>
        </p:grpSpPr>
        <p:sp>
          <p:nvSpPr>
            <p:cNvPr id="9" name="Freeform 8"/>
            <p:cNvSpPr/>
            <p:nvPr/>
          </p:nvSpPr>
          <p:spPr>
            <a:xfrm rot="16200000">
              <a:off x="1754302" y="2802395"/>
              <a:ext cx="612775" cy="411548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4115481 h 4115481"/>
                <a:gd name="connsiteX1" fmla="*/ 612775 w 612775"/>
                <a:gd name="connsiteY1" fmla="*/ 3180443 h 4115481"/>
                <a:gd name="connsiteX2" fmla="*/ 612775 w 612775"/>
                <a:gd name="connsiteY2" fmla="*/ 0 h 4115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2775" h="4115481">
                  <a:moveTo>
                    <a:pt x="0" y="4115481"/>
                  </a:moveTo>
                  <a:lnTo>
                    <a:pt x="612775" y="3180443"/>
                  </a:lnTo>
                  <a:lnTo>
                    <a:pt x="612775" y="0"/>
                  </a:lnTo>
                </a:path>
              </a:pathLst>
            </a:cu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  <p:sp>
          <p:nvSpPr>
            <p:cNvPr id="10" name="Freeform 9"/>
            <p:cNvSpPr/>
            <p:nvPr/>
          </p:nvSpPr>
          <p:spPr>
            <a:xfrm rot="16200000">
              <a:off x="1604659" y="3152814"/>
              <a:ext cx="410751" cy="3621427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202024 w 612775"/>
                <a:gd name="connsiteY1" fmla="*/ 3607676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10751 w 410751"/>
                <a:gd name="connsiteY2" fmla="*/ 0 h 3607676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09575 w 410751"/>
                <a:gd name="connsiteY2" fmla="*/ 185820 h 3607676"/>
                <a:gd name="connsiteX3" fmla="*/ 410751 w 410751"/>
                <a:gd name="connsiteY3" fmla="*/ 0 h 3607676"/>
                <a:gd name="connsiteX0" fmla="*/ 0 w 410751"/>
                <a:gd name="connsiteY0" fmla="*/ 3421856 h 3421856"/>
                <a:gd name="connsiteX1" fmla="*/ 410751 w 410751"/>
                <a:gd name="connsiteY1" fmla="*/ 2798680 h 3421856"/>
                <a:gd name="connsiteX2" fmla="*/ 409575 w 410751"/>
                <a:gd name="connsiteY2" fmla="*/ 0 h 3421856"/>
                <a:gd name="connsiteX0" fmla="*/ 0 w 410751"/>
                <a:gd name="connsiteY0" fmla="*/ 3614170 h 3614170"/>
                <a:gd name="connsiteX1" fmla="*/ 410751 w 410751"/>
                <a:gd name="connsiteY1" fmla="*/ 2990994 h 3614170"/>
                <a:gd name="connsiteX2" fmla="*/ 405947 w 410751"/>
                <a:gd name="connsiteY2" fmla="*/ 0 h 3614170"/>
                <a:gd name="connsiteX0" fmla="*/ 0 w 410751"/>
                <a:gd name="connsiteY0" fmla="*/ 3621427 h 3621427"/>
                <a:gd name="connsiteX1" fmla="*/ 410751 w 410751"/>
                <a:gd name="connsiteY1" fmla="*/ 2998251 h 3621427"/>
                <a:gd name="connsiteX2" fmla="*/ 405947 w 410751"/>
                <a:gd name="connsiteY2" fmla="*/ 0 h 3621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0751" h="3621427">
                  <a:moveTo>
                    <a:pt x="0" y="3621427"/>
                  </a:moveTo>
                  <a:lnTo>
                    <a:pt x="410751" y="2998251"/>
                  </a:lnTo>
                  <a:cubicBezTo>
                    <a:pt x="410359" y="2065358"/>
                    <a:pt x="406339" y="932893"/>
                    <a:pt x="405947" y="0"/>
                  </a:cubicBezTo>
                </a:path>
              </a:pathLst>
            </a:cu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  <p:sp>
          <p:nvSpPr>
            <p:cNvPr id="11" name="Freeform 10"/>
            <p:cNvSpPr/>
            <p:nvPr/>
          </p:nvSpPr>
          <p:spPr>
            <a:xfrm rot="16200000">
              <a:off x="1462308" y="3453376"/>
              <a:ext cx="241768" cy="317976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373856 w 612775"/>
                <a:gd name="connsiteY1" fmla="*/ 3344891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919 w 238919"/>
                <a:gd name="connsiteY2" fmla="*/ 0 h 3344891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125 w 238919"/>
                <a:gd name="connsiteY2" fmla="*/ 368330 h 3344891"/>
                <a:gd name="connsiteX3" fmla="*/ 238919 w 238919"/>
                <a:gd name="connsiteY3" fmla="*/ 0 h 3344891"/>
                <a:gd name="connsiteX0" fmla="*/ 0 w 238919"/>
                <a:gd name="connsiteY0" fmla="*/ 2976561 h 2976561"/>
                <a:gd name="connsiteX1" fmla="*/ 238919 w 238919"/>
                <a:gd name="connsiteY1" fmla="*/ 2616170 h 2976561"/>
                <a:gd name="connsiteX2" fmla="*/ 238125 w 238919"/>
                <a:gd name="connsiteY2" fmla="*/ 0 h 2976561"/>
                <a:gd name="connsiteX0" fmla="*/ 0 w 241768"/>
                <a:gd name="connsiteY0" fmla="*/ 3179761 h 3179761"/>
                <a:gd name="connsiteX1" fmla="*/ 238919 w 241768"/>
                <a:gd name="connsiteY1" fmla="*/ 2819370 h 3179761"/>
                <a:gd name="connsiteX2" fmla="*/ 241754 w 241768"/>
                <a:gd name="connsiteY2" fmla="*/ 0 h 3179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1768" h="3179761">
                  <a:moveTo>
                    <a:pt x="0" y="3179761"/>
                  </a:moveTo>
                  <a:lnTo>
                    <a:pt x="238919" y="2819370"/>
                  </a:lnTo>
                  <a:cubicBezTo>
                    <a:pt x="238654" y="1947313"/>
                    <a:pt x="242019" y="872057"/>
                    <a:pt x="241754" y="0"/>
                  </a:cubicBezTo>
                </a:path>
              </a:pathLst>
            </a:cu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176" y="584200"/>
            <a:ext cx="8735325" cy="2000251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176" y="2616200"/>
            <a:ext cx="8735325" cy="1752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cap="all" spc="200" baseline="0">
                <a:solidFill>
                  <a:schemeClr val="accent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5/19/2023</a:t>
            </a:fld>
            <a:endParaRPr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4748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5/19/2023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676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diagonals"/>
          <p:cNvGrpSpPr/>
          <p:nvPr/>
        </p:nvGrpSpPr>
        <p:grpSpPr>
          <a:xfrm>
            <a:off x="7516443" y="4145281"/>
            <a:ext cx="4686117" cy="2731407"/>
            <a:chOff x="5638800" y="3108960"/>
            <a:chExt cx="3515503" cy="2048555"/>
          </a:xfrm>
        </p:grpSpPr>
        <p:cxnSp>
          <p:nvCxnSpPr>
            <p:cNvPr id="12" name="Straight Connector 11"/>
            <p:cNvCxnSpPr/>
            <p:nvPr/>
          </p:nvCxnSpPr>
          <p:spPr>
            <a:xfrm flipV="1">
              <a:off x="5638800" y="3108960"/>
              <a:ext cx="3515503" cy="2037116"/>
            </a:xfrm>
            <a:prstGeom prst="line">
              <a:avLst/>
            </a:pr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V="1">
              <a:off x="6004643" y="3333750"/>
              <a:ext cx="3149660" cy="1823765"/>
            </a:xfrm>
            <a:prstGeom prst="line">
              <a:avLst/>
            </a:pr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flipV="1">
              <a:off x="6388342" y="3549891"/>
              <a:ext cx="2765961" cy="1600149"/>
            </a:xfrm>
            <a:prstGeom prst="line">
              <a:avLst/>
            </a:pr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177" y="2209801"/>
            <a:ext cx="8938472" cy="2764335"/>
          </a:xfrm>
        </p:spPr>
        <p:txBody>
          <a:bodyPr anchor="b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5176" y="4951266"/>
            <a:ext cx="7069519" cy="1220933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800" cap="all" spc="200" baseline="0">
                <a:solidFill>
                  <a:schemeClr val="accent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5/19/2023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1633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8883" y="1706880"/>
            <a:ext cx="5078677" cy="446532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 baseline="0"/>
            </a:lvl8pPr>
            <a:lvl9pPr>
              <a:defRPr sz="20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0707" y="1706880"/>
            <a:ext cx="5078677" cy="446532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5/19/2023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764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8883" y="1701800"/>
            <a:ext cx="5082740" cy="91440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 b="0" cap="all" spc="200" baseline="0">
                <a:solidFill>
                  <a:schemeClr val="accent1"/>
                </a:solidFill>
              </a:defRPr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8883" y="2717800"/>
            <a:ext cx="5078677" cy="3454400"/>
          </a:xfrm>
        </p:spPr>
        <p:txBody>
          <a:bodyPr>
            <a:no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 baseline="0"/>
            </a:lvl7pPr>
            <a:lvl8pPr>
              <a:defRPr sz="2000" baseline="0"/>
            </a:lvl8pPr>
            <a:lvl9pPr>
              <a:defRPr sz="20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96644" y="1701800"/>
            <a:ext cx="5082740" cy="91440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 b="0" cap="all" spc="200" baseline="0">
                <a:solidFill>
                  <a:schemeClr val="accent1"/>
                </a:solidFill>
              </a:defRPr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00707" y="2717800"/>
            <a:ext cx="5078677" cy="3454400"/>
          </a:xfrm>
        </p:spPr>
        <p:txBody>
          <a:bodyPr>
            <a:no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 baseline="0"/>
            </a:lvl6pPr>
            <a:lvl7pPr>
              <a:defRPr sz="2000" baseline="0"/>
            </a:lvl7pPr>
            <a:lvl8pPr>
              <a:defRPr sz="2000" baseline="0"/>
            </a:lvl8pPr>
            <a:lvl9pPr>
              <a:defRPr sz="20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5/19/2023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9538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5/19/2023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1522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5/19/2023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7247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8882" y="1701800"/>
            <a:ext cx="4062942" cy="2438400"/>
          </a:xfrm>
        </p:spPr>
        <p:txBody>
          <a:bodyPr anchor="b">
            <a:normAutofit/>
          </a:bodyPr>
          <a:lstStyle>
            <a:lvl1pPr algn="l">
              <a:defRPr sz="2800" b="0" cap="all" spc="20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8882" y="4241800"/>
            <a:ext cx="4062942" cy="19304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4971" y="584200"/>
            <a:ext cx="6094413" cy="55880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 baseline="0"/>
            </a:lvl8pPr>
            <a:lvl9pPr>
              <a:defRPr sz="20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5/19/2023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1813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8882" y="1701800"/>
            <a:ext cx="4062942" cy="2438400"/>
          </a:xfrm>
        </p:spPr>
        <p:txBody>
          <a:bodyPr anchor="b">
            <a:normAutofit/>
          </a:bodyPr>
          <a:lstStyle>
            <a:lvl1pPr algn="l">
              <a:defRPr sz="2800" b="0" cap="all" spc="20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8882" y="4241800"/>
            <a:ext cx="4062942" cy="19304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5484971" y="584200"/>
            <a:ext cx="6094413" cy="5588000"/>
          </a:xfrm>
          <a:ln w="12700">
            <a:solidFill>
              <a:schemeClr val="bg1">
                <a:lumMod val="75000"/>
                <a:lumOff val="25000"/>
              </a:schemeClr>
            </a:solidFill>
            <a:miter lim="800000"/>
          </a:ln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5/19/2023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2343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5/19/2023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9667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584200"/>
            <a:ext cx="2742486" cy="558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8882" y="584200"/>
            <a:ext cx="7414869" cy="55880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D029-FB74-4578-B929-F66AA97659CA}" type="datetimeFigureOut">
              <a:rPr lang="en-US"/>
              <a:t>5/19/2023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4DD1E-5D91-48A3-AD6D-45FBA980D1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9588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100000"/>
                <a:shade val="0"/>
                <a:satMod val="100000"/>
              </a:schemeClr>
            </a:gs>
            <a:gs pos="85000">
              <a:schemeClr val="bg2">
                <a:tint val="100000"/>
                <a:shade val="30000"/>
                <a:satMod val="100000"/>
              </a:schemeClr>
            </a:gs>
            <a:gs pos="100000">
              <a:schemeClr val="bg2">
                <a:shade val="60000"/>
                <a:satMod val="100000"/>
              </a:schemeClr>
            </a:gs>
          </a:gsLst>
          <a:lin ang="3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left lines"/>
          <p:cNvGrpSpPr/>
          <p:nvPr/>
        </p:nvGrpSpPr>
        <p:grpSpPr>
          <a:xfrm>
            <a:off x="-15870" y="-3174"/>
            <a:ext cx="819993" cy="5229225"/>
            <a:chOff x="-11906" y="-2381"/>
            <a:chExt cx="615155" cy="3921919"/>
          </a:xfrm>
        </p:grpSpPr>
        <p:sp>
          <p:nvSpPr>
            <p:cNvPr id="10" name="Freeform 9"/>
            <p:cNvSpPr/>
            <p:nvPr/>
          </p:nvSpPr>
          <p:spPr>
            <a:xfrm>
              <a:off x="-9526" y="0"/>
              <a:ext cx="612775" cy="3919538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2775" h="3919538">
                  <a:moveTo>
                    <a:pt x="0" y="3919538"/>
                  </a:moveTo>
                  <a:lnTo>
                    <a:pt x="612775" y="2984500"/>
                  </a:lnTo>
                  <a:lnTo>
                    <a:pt x="612775" y="0"/>
                  </a:lnTo>
                </a:path>
              </a:pathLst>
            </a:cu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Freeform 10"/>
            <p:cNvSpPr/>
            <p:nvPr/>
          </p:nvSpPr>
          <p:spPr>
            <a:xfrm>
              <a:off x="-11906" y="0"/>
              <a:ext cx="410751" cy="3421856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202024 w 612775"/>
                <a:gd name="connsiteY1" fmla="*/ 3607676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10751 w 410751"/>
                <a:gd name="connsiteY2" fmla="*/ 0 h 3607676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09575 w 410751"/>
                <a:gd name="connsiteY2" fmla="*/ 185820 h 3607676"/>
                <a:gd name="connsiteX3" fmla="*/ 410751 w 410751"/>
                <a:gd name="connsiteY3" fmla="*/ 0 h 3607676"/>
                <a:gd name="connsiteX0" fmla="*/ 0 w 410751"/>
                <a:gd name="connsiteY0" fmla="*/ 3421856 h 3421856"/>
                <a:gd name="connsiteX1" fmla="*/ 410751 w 410751"/>
                <a:gd name="connsiteY1" fmla="*/ 2798680 h 3421856"/>
                <a:gd name="connsiteX2" fmla="*/ 409575 w 410751"/>
                <a:gd name="connsiteY2" fmla="*/ 0 h 3421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0751" h="3421856">
                  <a:moveTo>
                    <a:pt x="0" y="3421856"/>
                  </a:moveTo>
                  <a:lnTo>
                    <a:pt x="410751" y="2798680"/>
                  </a:lnTo>
                  <a:lnTo>
                    <a:pt x="409575" y="0"/>
                  </a:lnTo>
                </a:path>
              </a:pathLst>
            </a:cu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Freeform 13"/>
            <p:cNvSpPr/>
            <p:nvPr/>
          </p:nvSpPr>
          <p:spPr>
            <a:xfrm>
              <a:off x="-7144" y="-2381"/>
              <a:ext cx="238919" cy="297656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373856 w 612775"/>
                <a:gd name="connsiteY1" fmla="*/ 3344891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919 w 238919"/>
                <a:gd name="connsiteY2" fmla="*/ 0 h 3344891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125 w 238919"/>
                <a:gd name="connsiteY2" fmla="*/ 368330 h 3344891"/>
                <a:gd name="connsiteX3" fmla="*/ 238919 w 238919"/>
                <a:gd name="connsiteY3" fmla="*/ 0 h 3344891"/>
                <a:gd name="connsiteX0" fmla="*/ 0 w 238919"/>
                <a:gd name="connsiteY0" fmla="*/ 2976561 h 2976561"/>
                <a:gd name="connsiteX1" fmla="*/ 238919 w 238919"/>
                <a:gd name="connsiteY1" fmla="*/ 2616170 h 2976561"/>
                <a:gd name="connsiteX2" fmla="*/ 238125 w 238919"/>
                <a:gd name="connsiteY2" fmla="*/ 0 h 2976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8919" h="2976561">
                  <a:moveTo>
                    <a:pt x="0" y="2976561"/>
                  </a:moveTo>
                  <a:lnTo>
                    <a:pt x="238919" y="2616170"/>
                  </a:lnTo>
                  <a:cubicBezTo>
                    <a:pt x="238654" y="1744113"/>
                    <a:pt x="238390" y="872057"/>
                    <a:pt x="238125" y="0"/>
                  </a:cubicBezTo>
                </a:path>
              </a:pathLst>
            </a:cu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8883" y="274637"/>
            <a:ext cx="10360501" cy="12239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8883" y="1701797"/>
            <a:ext cx="10360501" cy="4462272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18882" y="6356352"/>
            <a:ext cx="2234618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FD029-FB74-4578-B929-F66AA97659CA}" type="datetimeFigureOut">
              <a:rPr lang="en-US"/>
              <a:pPr/>
              <a:t>5/19/2023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53501" y="6356352"/>
            <a:ext cx="5281824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63649" y="6356352"/>
            <a:ext cx="1015735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4DD1E-5D91-48A3-AD6D-45FBA980D10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952758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0000"/>
        </a:lnSpc>
        <a:spcBef>
          <a:spcPts val="1600"/>
        </a:spcBef>
        <a:buClr>
          <a:schemeClr val="accent1"/>
        </a:buClr>
        <a:buSzPct val="100000"/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0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18987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733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480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133227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2437973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742720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kenhub.com/en/library/anatomy/ascending-tracts-of-the-spinal-cord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u="sng" dirty="0" smtClean="0">
                <a:latin typeface="Franklin Gothic Medium Cond" panose="020B0606030402020204" pitchFamily="34" charset="0"/>
              </a:rPr>
              <a:t>SPINOTECTAL TRACT.</a:t>
            </a:r>
            <a:endParaRPr lang="en-US" u="sng" dirty="0">
              <a:latin typeface="Franklin Gothic Medium Cond" panose="020B0606030402020204" pitchFamily="34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625176" y="4191000"/>
            <a:ext cx="8735325" cy="1752600"/>
          </a:xfrm>
        </p:spPr>
        <p:txBody>
          <a:bodyPr/>
          <a:lstStyle/>
          <a:p>
            <a:r>
              <a:rPr lang="en-US" sz="2400" dirty="0" smtClean="0"/>
              <a:t>PRESENTED BY: MISMA FATIMA.</a:t>
            </a:r>
          </a:p>
          <a:p>
            <a:r>
              <a:rPr lang="en-US" sz="2400" dirty="0" smtClean="0"/>
              <a:t>LECTURAR: DR. TEHREEM ANIS.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32291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INTRODUCTION:</a:t>
            </a:r>
            <a:endParaRPr lang="en-US" u="sng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370012" y="2133600"/>
            <a:ext cx="6780529" cy="4462272"/>
          </a:xfrm>
        </p:spPr>
        <p:txBody>
          <a:bodyPr>
            <a:normAutofit/>
          </a:bodyPr>
          <a:lstStyle/>
          <a:p>
            <a:r>
              <a:rPr lang="en-US" sz="1800" dirty="0"/>
              <a:t>The </a:t>
            </a:r>
            <a:r>
              <a:rPr lang="en-US" sz="1800" dirty="0" err="1"/>
              <a:t>spinotectal</a:t>
            </a:r>
            <a:r>
              <a:rPr lang="en-US" sz="1800" dirty="0"/>
              <a:t> tract is a neural pathway that connects the spinal cord to the superior </a:t>
            </a:r>
            <a:r>
              <a:rPr lang="en-US" sz="1800" dirty="0" err="1"/>
              <a:t>colliculus</a:t>
            </a:r>
            <a:r>
              <a:rPr lang="en-US" sz="1800" dirty="0"/>
              <a:t> in the midbrain. It is part of the </a:t>
            </a:r>
            <a:r>
              <a:rPr lang="en-US" sz="1800" dirty="0" smtClean="0"/>
              <a:t>somatosensory </a:t>
            </a:r>
            <a:r>
              <a:rPr lang="en-US" sz="1800" dirty="0"/>
              <a:t>system, which is responsible for processing sensory information related to touch, pain, temperature, and proprioception (the sense of body position and movement).</a:t>
            </a:r>
            <a:endParaRPr lang="en-US" sz="1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6612" y="2743200"/>
            <a:ext cx="3292615" cy="370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1143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17613" y="1676400"/>
            <a:ext cx="6553199" cy="4462272"/>
          </a:xfrm>
        </p:spPr>
        <p:txBody>
          <a:bodyPr>
            <a:normAutofit/>
          </a:bodyPr>
          <a:lstStyle/>
          <a:p>
            <a:r>
              <a:rPr lang="en-US" sz="2000" u="sng" dirty="0" smtClean="0"/>
              <a:t>ORIGIN:</a:t>
            </a:r>
          </a:p>
          <a:p>
            <a:pPr marL="0" indent="0">
              <a:buNone/>
            </a:pPr>
            <a:r>
              <a:rPr lang="en-US" sz="1800" dirty="0" smtClean="0"/>
              <a:t>The </a:t>
            </a:r>
            <a:r>
              <a:rPr lang="en-US" sz="1800" dirty="0" err="1"/>
              <a:t>spinotectal</a:t>
            </a:r>
            <a:r>
              <a:rPr lang="en-US" sz="1800" dirty="0"/>
              <a:t> tract originates in the dorsal horn of the spinal cord, where sensory information from the skin, muscles, and joints is received</a:t>
            </a:r>
            <a:r>
              <a:rPr lang="en-US" sz="1800" dirty="0" smtClean="0"/>
              <a:t>.</a:t>
            </a:r>
          </a:p>
          <a:p>
            <a:r>
              <a:rPr lang="en-US" sz="2000" u="sng" dirty="0" smtClean="0"/>
              <a:t>TERMINATION:</a:t>
            </a:r>
          </a:p>
          <a:p>
            <a:pPr marL="0" indent="0">
              <a:buNone/>
            </a:pPr>
            <a:r>
              <a:rPr lang="en-US" sz="1800" dirty="0" smtClean="0"/>
              <a:t>The </a:t>
            </a:r>
            <a:r>
              <a:rPr lang="en-US" sz="1800" dirty="0" err="1"/>
              <a:t>spinotectal</a:t>
            </a:r>
            <a:r>
              <a:rPr lang="en-US" sz="1800" dirty="0"/>
              <a:t> tract terminates in the superior </a:t>
            </a:r>
            <a:r>
              <a:rPr lang="en-US" sz="1800" dirty="0" err="1"/>
              <a:t>colliculus</a:t>
            </a:r>
            <a:r>
              <a:rPr lang="en-US" sz="1800" dirty="0"/>
              <a:t> of the </a:t>
            </a:r>
            <a:r>
              <a:rPr lang="en-US" sz="1800" dirty="0" err="1"/>
              <a:t>tectum</a:t>
            </a:r>
            <a:r>
              <a:rPr lang="en-US" sz="1800" dirty="0"/>
              <a:t> in the midbrain, which is involved in the control of eye movements and other visual reflexes</a:t>
            </a:r>
            <a:r>
              <a:rPr lang="en-US" sz="2000" dirty="0" smtClean="0"/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9012" y="1905000"/>
            <a:ext cx="3124200" cy="4617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8117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8883" y="1676400"/>
            <a:ext cx="8152129" cy="4465320"/>
          </a:xfrm>
        </p:spPr>
        <p:txBody>
          <a:bodyPr/>
          <a:lstStyle/>
          <a:p>
            <a:r>
              <a:rPr lang="en-US" sz="1800" u="sng" dirty="0"/>
              <a:t>FUNCTION:</a:t>
            </a:r>
          </a:p>
          <a:p>
            <a:pPr marL="0" indent="0">
              <a:buNone/>
            </a:pPr>
            <a:r>
              <a:rPr lang="en-US" sz="1800" dirty="0"/>
              <a:t>The </a:t>
            </a:r>
            <a:r>
              <a:rPr lang="en-US" sz="1800" dirty="0" err="1"/>
              <a:t>spinotectal</a:t>
            </a:r>
            <a:r>
              <a:rPr lang="en-US" sz="1800" dirty="0"/>
              <a:t> tract is involved in the processing of sensory information related to pain, temperature, and touch, and plays a role in the modulation of pain perception. It is also involved in the control of eye movements and other reflexes related to visual stimuli.</a:t>
            </a:r>
            <a:endParaRPr lang="en-US" sz="1800" u="sng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19111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u="sng" dirty="0" smtClean="0"/>
              <a:t>EFFECTS OF LESION: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0012" y="2057400"/>
            <a:ext cx="7923529" cy="4465320"/>
          </a:xfrm>
        </p:spPr>
        <p:txBody>
          <a:bodyPr>
            <a:normAutofit/>
          </a:bodyPr>
          <a:lstStyle/>
          <a:p>
            <a:r>
              <a:rPr lang="en-US" sz="1800" dirty="0"/>
              <a:t>A lesion or injury to the </a:t>
            </a:r>
            <a:r>
              <a:rPr lang="en-US" sz="1800" dirty="0" err="1"/>
              <a:t>spinotectal</a:t>
            </a:r>
            <a:r>
              <a:rPr lang="en-US" sz="1800" dirty="0"/>
              <a:t> tract can result in a variety of symptoms, depending on the location and extent of the damage. </a:t>
            </a:r>
            <a:endParaRPr lang="en-US" sz="18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1800" b="1" u="sng" dirty="0"/>
              <a:t>Altered sensation</a:t>
            </a:r>
            <a:r>
              <a:rPr lang="en-US" sz="1800" b="1" u="sng" dirty="0" smtClean="0"/>
              <a:t>:</a:t>
            </a:r>
          </a:p>
          <a:p>
            <a:pPr marL="0" indent="0">
              <a:buNone/>
            </a:pPr>
            <a:r>
              <a:rPr lang="en-US" sz="1800" dirty="0" smtClean="0"/>
              <a:t> </a:t>
            </a:r>
            <a:r>
              <a:rPr lang="en-US" sz="1800" dirty="0"/>
              <a:t>A lesion in the </a:t>
            </a:r>
            <a:r>
              <a:rPr lang="en-US" sz="1800" dirty="0" err="1"/>
              <a:t>spinotectal</a:t>
            </a:r>
            <a:r>
              <a:rPr lang="en-US" sz="1800" dirty="0"/>
              <a:t> tract can result in altered sensation, such as a decrease in pain perception or a decrease in the ability to respond to noxious stimuli. Alternatively, it may lead to an increase in pain sensitivity .</a:t>
            </a:r>
          </a:p>
          <a:p>
            <a:pPr marL="342900" indent="-342900">
              <a:buFont typeface="+mj-lt"/>
              <a:buAutoNum type="arabicPeriod" startAt="2"/>
            </a:pPr>
            <a:r>
              <a:rPr lang="en-US" sz="1800" b="1" u="sng" dirty="0"/>
              <a:t>Impaired eye movements and visual reflexes</a:t>
            </a:r>
            <a:r>
              <a:rPr lang="en-US" sz="1800" b="1" u="sng" dirty="0" smtClean="0"/>
              <a:t>:</a:t>
            </a:r>
          </a:p>
          <a:p>
            <a:pPr marL="0" indent="0">
              <a:buNone/>
            </a:pPr>
            <a:r>
              <a:rPr lang="en-US" sz="1800" dirty="0" smtClean="0"/>
              <a:t>A </a:t>
            </a:r>
            <a:r>
              <a:rPr lang="en-US" sz="1800" dirty="0"/>
              <a:t>lesion can result in impaired eye movements and visual reflexes, which may affect the ability to orient the head and body toward a visual target.</a:t>
            </a:r>
          </a:p>
          <a:p>
            <a:pPr marL="0" indent="0">
              <a:buNone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1231892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en-US" sz="1800" b="1" u="sng" dirty="0"/>
              <a:t>Muscle weakness, spasms, or tremors</a:t>
            </a:r>
            <a:r>
              <a:rPr lang="en-US" sz="1800" b="1" u="sng" dirty="0" smtClean="0"/>
              <a:t>:</a:t>
            </a:r>
          </a:p>
          <a:p>
            <a:pPr marL="0" indent="0">
              <a:buNone/>
            </a:pPr>
            <a:r>
              <a:rPr lang="en-US" sz="1800" dirty="0" smtClean="0"/>
              <a:t> </a:t>
            </a:r>
            <a:r>
              <a:rPr lang="en-US" sz="1800" dirty="0"/>
              <a:t>Depending on the location of the lesion, a person may experience muscle weakness, spasms, or tremors in the affected areas of the body.</a:t>
            </a:r>
          </a:p>
          <a:p>
            <a:pPr marL="342900" indent="-342900">
              <a:buFont typeface="+mj-lt"/>
              <a:buAutoNum type="arabicPeriod" startAt="4"/>
            </a:pPr>
            <a:r>
              <a:rPr lang="en-US" sz="1800" b="1" u="sng" dirty="0"/>
              <a:t>Gait disturbances: </a:t>
            </a:r>
            <a:endParaRPr lang="en-US" sz="1800" b="1" u="sng" dirty="0" smtClean="0"/>
          </a:p>
          <a:p>
            <a:pPr marL="0" indent="0">
              <a:buNone/>
            </a:pPr>
            <a:r>
              <a:rPr lang="en-US" sz="1800" dirty="0" smtClean="0"/>
              <a:t>A </a:t>
            </a:r>
            <a:r>
              <a:rPr lang="en-US" sz="1800" dirty="0"/>
              <a:t>lesion in the </a:t>
            </a:r>
            <a:r>
              <a:rPr lang="en-US" sz="1800" dirty="0" err="1"/>
              <a:t>spinotectal</a:t>
            </a:r>
            <a:r>
              <a:rPr lang="en-US" sz="1800" dirty="0"/>
              <a:t> tract may affect the ability to maintain balance and control body movements, leading to gait disturbances and an increased risk of falls</a:t>
            </a:r>
            <a:r>
              <a:rPr lang="en-US" sz="1800" dirty="0" smtClean="0"/>
              <a:t>.</a:t>
            </a:r>
            <a:endParaRPr lang="en-US" sz="18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20391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u="sng" dirty="0" smtClean="0"/>
              <a:t>REFERENCE:</a:t>
            </a:r>
          </a:p>
          <a:p>
            <a:pPr marL="0" indent="0">
              <a:buNone/>
            </a:pPr>
            <a:r>
              <a:rPr lang="en-US" sz="3200" u="sng" dirty="0">
                <a:hlinkClick r:id="rId2"/>
              </a:rPr>
              <a:t>https://</a:t>
            </a:r>
            <a:r>
              <a:rPr lang="en-US" sz="3200" u="sng" dirty="0" smtClean="0">
                <a:hlinkClick r:id="rId2"/>
              </a:rPr>
              <a:t>www.kenhub.com/en/library/anatomy/ascending-tracts-of-the-spinal-cord</a:t>
            </a:r>
            <a:endParaRPr lang="en-US" sz="3200" u="sng" dirty="0" smtClean="0"/>
          </a:p>
          <a:p>
            <a:pPr marL="0" indent="0">
              <a:buNone/>
            </a:pPr>
            <a:r>
              <a:rPr lang="en-US" sz="3200" dirty="0" smtClean="0"/>
              <a:t>Snell's Clinical</a:t>
            </a:r>
            <a:r>
              <a:rPr lang="en-US" sz="3200" b="1" dirty="0" smtClean="0"/>
              <a:t> </a:t>
            </a:r>
            <a:r>
              <a:rPr lang="en-US" sz="3200" dirty="0" err="1" smtClean="0"/>
              <a:t>Neuroanatomy</a:t>
            </a:r>
            <a:r>
              <a:rPr lang="en-US" sz="3200" dirty="0" smtClean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947309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612" y="1295400"/>
            <a:ext cx="6934200" cy="461991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5850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 16x9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>
    <a:spDef>
      <a:spPr/>
      <a:bodyPr rtlCol="0" anchor="ctr"/>
      <a:lstStyle>
        <a:defPPr algn="ctr">
          <a:defRPr sz="28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800"/>
        </a:defPPr>
      </a:lstStyle>
    </a:txDef>
  </a:objectDefaults>
  <a:extraClrSchemeLst/>
  <a:extLst>
    <a:ext uri="{05A4C25C-085E-4340-85A3-A5531E510DB2}">
      <thm15:themeFamily xmlns:thm15="http://schemas.microsoft.com/office/thememl/2012/main" name="TF02787990.potx" id="{BDB9CD5E-36EC-45F3-B87D-6D062B8A3823}" vid="{51682E2F-7C85-4D6F-AD40-072EFC83910D}"/>
    </a:ext>
  </a:extLst>
</a:theme>
</file>

<file path=ppt/theme/theme2.xml><?xml version="1.0" encoding="utf-8"?>
<a:theme xmlns:a="http://schemas.openxmlformats.org/drawingml/2006/main" name="Office Theme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ocPublishedLinkedAssetsLookup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LocLastLocAttemptVersionTypeLookup xmlns="4873beb7-5857-4685-be1f-d57550cc96cc" xsi:nil="true"/>
    <DirectSourceMarket xmlns="4873beb7-5857-4685-be1f-d57550cc96cc" xsi:nil="true"/>
    <ThumbnailAssetId xmlns="4873beb7-5857-4685-be1f-d57550cc96cc" xsi:nil="true"/>
    <PrimaryImageGen xmlns="4873beb7-5857-4685-be1f-d57550cc96cc">false</PrimaryImageGen>
    <LocNewPublishedVersionLookup xmlns="4873beb7-5857-4685-be1f-d57550cc96cc" xsi:nil="true"/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LocOverallPublishStatusLookup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LocOverallLocStatusLookup xmlns="4873beb7-5857-4685-be1f-d57550cc96cc" xsi:nil="true"/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1345093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>This simple template design works for technology and  businesses, but it's versatile enough to use in other contexts.  It features multiple slide layouts designed for widescreen (16x9 resolution) and includes a sample SmartArt list and chart that are easily editable.</APDescription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2011-11-26T00:30:00+00:00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TemplateStatus xmlns="4873beb7-5857-4685-be1f-d57550cc96cc">Complete</TemplateStatus>
    <Downloads xmlns="4873beb7-5857-4685-be1f-d57550cc96cc">0</Downloads>
    <OOCacheId xmlns="4873beb7-5857-4685-be1f-d57550cc96cc" xsi:nil="true"/>
    <IsDeleted xmlns="4873beb7-5857-4685-be1f-d57550cc96cc">false</IsDeleted>
    <LocPublishedDependentAssetsLookup xmlns="4873beb7-5857-4685-be1f-d57550cc96cc" xsi:nil="true"/>
    <TPExecutable xmlns="4873beb7-5857-4685-be1f-d57550cc96cc" xsi:nil="true"/>
    <EditorialTags xmlns="4873beb7-5857-4685-be1f-d57550cc96cc" xsi:nil="true"/>
    <SubmitterId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TP102787989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694266</LocLastLocAttemptVersionLookup>
    <LocProcessedForHandoffsLookup xmlns="4873beb7-5857-4685-be1f-d57550cc96cc" xsi:nil="true"/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LocOverallPreviewStatusLookup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 xsi:nil="true"/>
    <OutputCachingOn xmlns="4873beb7-5857-4685-be1f-d57550cc96cc">false</OutputCachingOn>
    <AverageRating xmlns="4873beb7-5857-4685-be1f-d57550cc96cc" xsi:nil="true"/>
    <APAuthor xmlns="4873beb7-5857-4685-be1f-d57550cc96cc">
      <UserInfo>
        <DisplayName>REDMOND\kristaa</DisplayName>
        <AccountId>136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LocProcessedForMarketsLookup xmlns="4873beb7-5857-4685-be1f-d57550cc96cc" xsi:nil="true"/>
    <TPLaunchHelpLinkType xmlns="4873beb7-5857-4685-be1f-d57550cc96cc">Template</TPLaunchHelpLinkType>
    <OriginalRelease xmlns="4873beb7-5857-4685-be1f-d57550cc96cc">15</OriginalRelease>
    <LocalizationTagsTaxHTField0 xmlns="4873beb7-5857-4685-be1f-d57550cc96cc">
      <Terms xmlns="http://schemas.microsoft.com/office/infopath/2007/PartnerControls"/>
    </LocalizationTagsTaxHTField0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LocOverallHandbackStatusLookup xmlns="4873beb7-5857-4685-be1f-d57550cc96cc" xsi:nil="true"/>
    <ShowIn xmlns="4873beb7-5857-4685-be1f-d57550cc96cc">Show everywhere</ShowIn>
    <UANotes xmlns="4873beb7-5857-4685-be1f-d57550cc96cc" xsi:nil="true"/>
    <InternalTagsTaxHTField0 xmlns="4873beb7-5857-4685-be1f-d57550cc96cc">
      <Terms xmlns="http://schemas.microsoft.com/office/infopath/2007/PartnerControls"/>
    </InternalTagsTaxHTField0>
    <CSXHash xmlns="4873beb7-5857-4685-be1f-d57550cc96cc" xsi:nil="true"/>
    <VoteCount xmlns="4873beb7-5857-4685-be1f-d57550cc96cc" xsi:nil="true"/>
    <AssetExpire xmlns="4873beb7-5857-4685-be1f-d57550cc96cc">2029-05-12T07:00:00+00:00</AssetExpire>
    <DSATActionTaken xmlns="4873beb7-5857-4685-be1f-d57550cc96cc" xsi:nil="true"/>
    <CSXSubmissionMarket xmlns="4873beb7-5857-4685-be1f-d57550cc96cc" xsi:nil="true"/>
    <LocMarketGroupTiers2 xmlns="4873beb7-5857-4685-be1f-d57550cc96cc" xsi:nil="true"/>
  </documentManagement>
</p:properties>
</file>

<file path=customXml/itemProps1.xml><?xml version="1.0" encoding="utf-8"?>
<ds:datastoreItem xmlns:ds="http://schemas.openxmlformats.org/officeDocument/2006/customXml" ds:itemID="{A09BF4D4-EF60-4196-BFC3-9462D60797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836F65B-1B07-41EE-A0E8-BC6EF38552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0C67BEE-D13F-4BD2-98A5-34D8A0977F68}">
  <ds:schemaRefs>
    <ds:schemaRef ds:uri="4873beb7-5857-4685-be1f-d57550cc96cc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Triple circuit lines presentation (widescreen)</Template>
  <TotalTime>397</TotalTime>
  <Words>373</Words>
  <Application>Microsoft Office PowerPoint</Application>
  <PresentationFormat>Custom</PresentationFormat>
  <Paragraphs>25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Franklin Gothic Medium Cond</vt:lpstr>
      <vt:lpstr>Tech 16x9</vt:lpstr>
      <vt:lpstr>SPINOTECTAL TRACT.</vt:lpstr>
      <vt:lpstr>INTRODUCTION:</vt:lpstr>
      <vt:lpstr>PowerPoint Presentation</vt:lpstr>
      <vt:lpstr>PowerPoint Presentation</vt:lpstr>
      <vt:lpstr>EFFECTS OF LESION: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SPINOTECTAL TRACT.</dc:title>
  <dc:creator>Lenovo</dc:creator>
  <cp:lastModifiedBy>Lenovo</cp:lastModifiedBy>
  <cp:revision>19</cp:revision>
  <dcterms:created xsi:type="dcterms:W3CDTF">2023-05-05T18:48:30Z</dcterms:created>
  <dcterms:modified xsi:type="dcterms:W3CDTF">2023-05-19T18:34:54Z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