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60" r:id="rId5"/>
    <p:sldId id="262" r:id="rId6"/>
    <p:sldId id="264" r:id="rId7"/>
    <p:sldId id="265" r:id="rId8"/>
    <p:sldId id="266" r:id="rId9"/>
    <p:sldId id="268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1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05103EF-0FF3-4343-86CF-C81234D82A2F}">
          <p14:sldIdLst>
            <p14:sldId id="256"/>
            <p14:sldId id="259"/>
            <p14:sldId id="261"/>
            <p14:sldId id="260"/>
            <p14:sldId id="262"/>
            <p14:sldId id="264"/>
            <p14:sldId id="265"/>
            <p14:sldId id="266"/>
            <p14:sldId id="268"/>
            <p14:sldId id="267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2"/>
            <p14:sldId id="28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1671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0897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6018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855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258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925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64357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229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82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0438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26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178AE3-8DE2-4472-BB1E-2B65CDB81B9E}" type="datetimeFigureOut">
              <a:rPr lang="x-none" smtClean="0"/>
              <a:t>3/23/2020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B3F5C85-6842-4E4A-BA89-B0623FAFB458}" type="slidenum">
              <a:rPr lang="x-none" smtClean="0"/>
              <a:t>‹#›</a:t>
            </a:fld>
            <a:endParaRPr lang="x-none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29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843F38-F24D-4C50-8EF0-0C0679CDD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89709"/>
            <a:ext cx="9144000" cy="1773382"/>
          </a:xfrm>
        </p:spPr>
        <p:txBody>
          <a:bodyPr>
            <a:normAutofit fontScale="90000"/>
          </a:bodyPr>
          <a:lstStyle/>
          <a:p>
            <a:r>
              <a:rPr lang="en-US" dirty="0"/>
              <a:t>Marketing Management</a:t>
            </a:r>
            <a:endParaRPr lang="x-non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A6ADBCB-11FE-4E84-A45E-A78694CBC8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endParaRPr lang="en-US" dirty="0"/>
          </a:p>
          <a:p>
            <a:r>
              <a:rPr lang="en-US" sz="11200" dirty="0">
                <a:latin typeface="Arial" panose="020B0604020202020204" pitchFamily="34" charset="0"/>
                <a:cs typeface="Arial" panose="020B0604020202020204" pitchFamily="34" charset="0"/>
              </a:rPr>
              <a:t>Lecture # 1</a:t>
            </a:r>
          </a:p>
          <a:p>
            <a:r>
              <a:rPr lang="en-US" sz="11200" dirty="0">
                <a:latin typeface="Arial" panose="020B0604020202020204" pitchFamily="34" charset="0"/>
                <a:cs typeface="Arial" panose="020B0604020202020204" pitchFamily="34" charset="0"/>
              </a:rPr>
              <a:t>Date:26 January 2020</a:t>
            </a:r>
          </a:p>
          <a:p>
            <a:r>
              <a:rPr lang="en-US" sz="11200" dirty="0">
                <a:latin typeface="Arial" panose="020B0604020202020204" pitchFamily="34" charset="0"/>
                <a:cs typeface="Arial" panose="020B0604020202020204" pitchFamily="34" charset="0"/>
              </a:rPr>
              <a:t>From the desk of Shehzadi Haleema</a:t>
            </a:r>
            <a:endParaRPr lang="x-none" sz="1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969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B5F9E98A-4FF4-43D6-9C48-6DF0E7F2D2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207A636-DC99-4588-80C4-9E069B97C3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52CFBE-0122-434E-897F-4421FE0DB5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933" y="960241"/>
            <a:ext cx="6849699" cy="4203872"/>
          </a:xfrm>
        </p:spPr>
        <p:txBody>
          <a:bodyPr anchor="ctr">
            <a:normAutofit/>
          </a:bodyPr>
          <a:lstStyle/>
          <a:p>
            <a:pPr algn="r"/>
            <a:r>
              <a:rPr lang="en-US" sz="5400" dirty="0"/>
              <a:t>Chapter -1</a:t>
            </a:r>
            <a:br>
              <a:rPr lang="en-US" sz="5400" dirty="0"/>
            </a:br>
            <a:r>
              <a:rPr lang="en-US" sz="5400" dirty="0"/>
              <a:t>Marketing: Defining marketing for the 21</a:t>
            </a:r>
            <a:r>
              <a:rPr lang="en-US" sz="5400" baseline="30000" dirty="0"/>
              <a:t>st</a:t>
            </a:r>
            <a:r>
              <a:rPr lang="en-US" sz="5400" dirty="0"/>
              <a:t> century</a:t>
            </a:r>
            <a:endParaRPr lang="x-none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E3BA123-A0CC-4311-80A6-147A6CB967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53071" y="964028"/>
            <a:ext cx="2770873" cy="4196299"/>
          </a:xfrm>
        </p:spPr>
        <p:txBody>
          <a:bodyPr anchor="ctr">
            <a:normAutofit/>
          </a:bodyPr>
          <a:lstStyle/>
          <a:p>
            <a:r>
              <a:rPr lang="en-US" dirty="0"/>
              <a:t>Author Name: Philip Kotler 14</a:t>
            </a:r>
            <a:r>
              <a:rPr lang="en-US" baseline="30000" dirty="0"/>
              <a:t>TH</a:t>
            </a:r>
            <a:r>
              <a:rPr lang="en-US" dirty="0"/>
              <a:t> EDITION</a:t>
            </a:r>
            <a:endParaRPr lang="x-none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0F2BAA51-3181-4303-929A-FCD9C33F89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8127685" y="1328764"/>
            <a:ext cx="0" cy="3466826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D4ED6A5F-3B06-48C5-850F-8045C4DF69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C9A60B9D-8DAC-4DA9-88DE-9911621A2B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1393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8A811F-7072-4586-B936-76F3A0892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708917"/>
            <a:ext cx="9603275" cy="785242"/>
          </a:xfrm>
        </p:spPr>
        <p:txBody>
          <a:bodyPr>
            <a:normAutofit/>
          </a:bodyPr>
          <a:lstStyle/>
          <a:p>
            <a:r>
              <a:rPr lang="en-US" dirty="0"/>
              <a:t>DISCUSSION QUESTION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F4CA59-BBDE-4BD7-A328-9833B2CCD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799974"/>
            <a:ext cx="9603275" cy="37069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1. What is Marketing?</a:t>
            </a: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2. What is the importance and scope of marketing?</a:t>
            </a: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3. What is the evolution of marketing management?</a:t>
            </a: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4. What is the marketing concept and social responsibility?</a:t>
            </a: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5.What is the basic function of marketing?</a:t>
            </a: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6. What are the task necessary for successful marketing                                                                                        </a:t>
            </a: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management?</a:t>
            </a:r>
          </a:p>
        </p:txBody>
      </p:sp>
    </p:spTree>
    <p:extLst>
      <p:ext uri="{BB962C8B-B14F-4D97-AF65-F5344CB8AC3E}">
        <p14:creationId xmlns:p14="http://schemas.microsoft.com/office/powerpoint/2010/main" val="6827320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1C8B30-2AAF-45B1-AE3D-56B3824C6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0" i="0" kern="1200" cap="all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What is marketing?</a:t>
            </a:r>
          </a:p>
        </p:txBody>
      </p:sp>
      <p:sp>
        <p:nvSpPr>
          <p:cNvPr id="33" name="TextBox 3">
            <a:extLst>
              <a:ext uri="{FF2B5EF4-FFF2-40B4-BE49-F238E27FC236}">
                <a16:creationId xmlns:a16="http://schemas.microsoft.com/office/drawing/2014/main" xmlns="" id="{49177506-8BF0-4E07-B003-83A51C3E061B}"/>
              </a:ext>
            </a:extLst>
          </p:cNvPr>
          <p:cNvSpPr txBox="1"/>
          <p:nvPr/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Marketing is not just selling and advertising!</a:t>
            </a:r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SIMPLEST DEFINATION:</a:t>
            </a:r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Satisfying Customer needs.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Marketing: An organizational function and a set of processes for             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creating, communicating, and delivering value to customers and for     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managing customer relationships in ways that benefit the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organization and its stakeholders.</a:t>
            </a:r>
          </a:p>
          <a:p>
            <a:r>
              <a:rPr lang="en-US" dirty="0"/>
              <a:t>   </a:t>
            </a:r>
          </a:p>
          <a:p>
            <a:endParaRPr lang="en-US" dirty="0"/>
          </a:p>
          <a:p>
            <a:endParaRPr lang="en-US" dirty="0"/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endParaRPr lang="en-US" dirty="0"/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422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1C8B30-2AAF-45B1-AE3D-56B3824C6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0" i="0" kern="1200" cap="all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What is marketing? Cont..</a:t>
            </a:r>
          </a:p>
        </p:txBody>
      </p:sp>
      <p:sp>
        <p:nvSpPr>
          <p:cNvPr id="33" name="TextBox 3">
            <a:extLst>
              <a:ext uri="{FF2B5EF4-FFF2-40B4-BE49-F238E27FC236}">
                <a16:creationId xmlns:a16="http://schemas.microsoft.com/office/drawing/2014/main" xmlns="" id="{49177506-8BF0-4E07-B003-83A51C3E061B}"/>
              </a:ext>
            </a:extLst>
          </p:cNvPr>
          <p:cNvSpPr txBox="1"/>
          <p:nvPr/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r>
              <a:rPr lang="en-US" dirty="0"/>
              <a:t> 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Marketing Management:  The art and science of choosing        </a:t>
            </a:r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target markets and getting, keeping, and growing         </a:t>
            </a:r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customers through creating, delivering, and    </a:t>
            </a:r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communicating superior customer            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value.</a:t>
            </a:r>
          </a:p>
          <a:p>
            <a:endParaRPr lang="en-US" dirty="0"/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</a:pPr>
            <a:endParaRPr lang="en-US" dirty="0"/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2991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" name="Rectangle 105">
            <a:extLst>
              <a:ext uri="{FF2B5EF4-FFF2-40B4-BE49-F238E27FC236}">
                <a16:creationId xmlns:a16="http://schemas.microsoft.com/office/drawing/2014/main" xmlns="" id="{460722F4-BE9B-46BC-BD45-DEECD83D88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xmlns="" id="{A71C6252-B7CD-45FD-876A-D1C4B716D6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8669416" y="1847088"/>
            <a:ext cx="286482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1C8B30-2AAF-45B1-AE3D-56B3824C6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9417" y="804520"/>
            <a:ext cx="2864819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WHO IS MARKETED?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xmlns="" id="{74A71EA1-2F24-4FD3-8F2D-64BAF48613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xmlns="" id="{2E5268EF-7B25-4047-88A4-AE5F1709B7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632237" y="482171"/>
            <a:ext cx="7560115" cy="5149101"/>
            <a:chOff x="7463258" y="583365"/>
            <a:chExt cx="7560115" cy="5181928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xmlns="" id="{E63C0D67-9FB4-49DA-8C86-8E498160F4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xmlns="" id="{664DA176-0D7E-4AE0-A186-F8955A08F1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" name="Picture 11" descr="A close up of a toy&#10;&#10;Description automatically generated">
            <a:extLst>
              <a:ext uri="{FF2B5EF4-FFF2-40B4-BE49-F238E27FC236}">
                <a16:creationId xmlns:a16="http://schemas.microsoft.com/office/drawing/2014/main" xmlns="" id="{3BD523A3-DE55-443A-B383-49C6956FE4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3" r="19017"/>
          <a:stretch/>
        </p:blipFill>
        <p:spPr>
          <a:xfrm>
            <a:off x="1258780" y="1116345"/>
            <a:ext cx="2395870" cy="3866172"/>
          </a:xfrm>
          <a:prstGeom prst="rect">
            <a:avLst/>
          </a:prstGeom>
        </p:spPr>
      </p:pic>
      <p:pic>
        <p:nvPicPr>
          <p:cNvPr id="16" name="Picture 15" descr="A picture containing game, sport&#10;&#10;Description automatically generated">
            <a:extLst>
              <a:ext uri="{FF2B5EF4-FFF2-40B4-BE49-F238E27FC236}">
                <a16:creationId xmlns:a16="http://schemas.microsoft.com/office/drawing/2014/main" xmlns="" id="{6DB03980-E68E-44E0-B390-110BBB5A16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0" r="28777" b="2"/>
          <a:stretch/>
        </p:blipFill>
        <p:spPr>
          <a:xfrm>
            <a:off x="3824651" y="1116345"/>
            <a:ext cx="1776365" cy="1846778"/>
          </a:xfrm>
          <a:prstGeom prst="rect">
            <a:avLst/>
          </a:prstGeom>
        </p:spPr>
      </p:pic>
      <p:pic>
        <p:nvPicPr>
          <p:cNvPr id="4" name="Picture 3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9C3B26F3-1D2D-4EED-8D88-4E2B6A32F2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97" r="-1" b="-1"/>
          <a:stretch/>
        </p:blipFill>
        <p:spPr>
          <a:xfrm>
            <a:off x="5766840" y="1116345"/>
            <a:ext cx="1776365" cy="1846778"/>
          </a:xfrm>
          <a:prstGeom prst="rect">
            <a:avLst/>
          </a:prstGeom>
        </p:spPr>
      </p:pic>
      <p:pic>
        <p:nvPicPr>
          <p:cNvPr id="14" name="Picture 13" descr="A group of people walking down the street&#10;&#10;Description automatically generated">
            <a:extLst>
              <a:ext uri="{FF2B5EF4-FFF2-40B4-BE49-F238E27FC236}">
                <a16:creationId xmlns:a16="http://schemas.microsoft.com/office/drawing/2014/main" xmlns="" id="{96719623-F8F4-4053-8479-553F9E85A69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4" r="-2" b="-2"/>
          <a:stretch/>
        </p:blipFill>
        <p:spPr>
          <a:xfrm>
            <a:off x="3822554" y="3131726"/>
            <a:ext cx="3720651" cy="1848937"/>
          </a:xfrm>
          <a:prstGeom prst="rect">
            <a:avLst/>
          </a:prstGeom>
        </p:spPr>
      </p:pic>
      <p:sp>
        <p:nvSpPr>
          <p:cNvPr id="33" name="TextBox 3">
            <a:extLst>
              <a:ext uri="{FF2B5EF4-FFF2-40B4-BE49-F238E27FC236}">
                <a16:creationId xmlns:a16="http://schemas.microsoft.com/office/drawing/2014/main" xmlns="" id="{49177506-8BF0-4E07-B003-83A51C3E061B}"/>
              </a:ext>
            </a:extLst>
          </p:cNvPr>
          <p:cNvSpPr txBox="1"/>
          <p:nvPr/>
        </p:nvSpPr>
        <p:spPr>
          <a:xfrm>
            <a:off x="8669416" y="2015732"/>
            <a:ext cx="2864820" cy="32875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Goods                         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Services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Experiences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Events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Persons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Places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Properties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Organizations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Information</a:t>
            </a:r>
          </a:p>
          <a:p>
            <a:pPr marL="342900"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/>
              <a:t>Ideas</a:t>
            </a:r>
          </a:p>
          <a:p>
            <a:pPr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/>
          </a:p>
          <a:p>
            <a:pPr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/>
          </a:p>
          <a:p>
            <a:pPr indent="-228600" defTabSz="914400">
              <a:lnSpc>
                <a:spcPct val="110000"/>
              </a:lnSpc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/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/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xmlns="" id="{6A3B3D46-4516-46F0-972F-6A062B6B17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xmlns="" id="{958393B3-1C21-4552-9E2F-9C43ACF7D8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907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1C8B30-2AAF-45B1-AE3D-56B3824C6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0" i="0" kern="1200" cap="all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WHO MARKETS?</a:t>
            </a:r>
          </a:p>
        </p:txBody>
      </p:sp>
      <p:sp>
        <p:nvSpPr>
          <p:cNvPr id="33" name="TextBox 3">
            <a:extLst>
              <a:ext uri="{FF2B5EF4-FFF2-40B4-BE49-F238E27FC236}">
                <a16:creationId xmlns:a16="http://schemas.microsoft.com/office/drawing/2014/main" xmlns="" id="{49177506-8BF0-4E07-B003-83A51C3E061B}"/>
              </a:ext>
            </a:extLst>
          </p:cNvPr>
          <p:cNvSpPr txBox="1"/>
          <p:nvPr/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MARKETERS AND PROSPECTS A marketer is someone who seeks a response—attention, a purchase, a vote, a donation—from another party, called the prospect. If two parties are seeking to sell something to each other, we call them both marketers.</a:t>
            </a:r>
          </a:p>
        </p:txBody>
      </p:sp>
    </p:spTree>
    <p:extLst>
      <p:ext uri="{BB962C8B-B14F-4D97-AF65-F5344CB8AC3E}">
        <p14:creationId xmlns:p14="http://schemas.microsoft.com/office/powerpoint/2010/main" val="3588117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CABCAE3-64FC-4149-819F-2C18128241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12FDCFE-9AD2-4D8A-8CBF-B3AA37EBF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FBD463FC-4CA8-4FF4-85A3-AF9F4B98D2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BECF35C3-8B44-4F4B-BD25-4C01823DB2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xmlns="" id="{2FA7AD0A-1871-4DF8-9235-F49D0513B9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6B04CFB-FAE5-47DD-9B3E-4E9BA7A89C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1C8B30-2AAF-45B1-AE3D-56B3824C6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Type of demand</a:t>
            </a:r>
          </a:p>
        </p:txBody>
      </p:sp>
      <p:cxnSp>
        <p:nvCxnSpPr>
          <p:cNvPr id="34" name="Straight Connector 20">
            <a:extLst>
              <a:ext uri="{FF2B5EF4-FFF2-40B4-BE49-F238E27FC236}">
                <a16:creationId xmlns:a16="http://schemas.microsoft.com/office/drawing/2014/main" xmlns="" id="{EE68D41B-9286-479F-9AB7-678C8E348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35" name="Group 22">
            <a:extLst>
              <a:ext uri="{FF2B5EF4-FFF2-40B4-BE49-F238E27FC236}">
                <a16:creationId xmlns:a16="http://schemas.microsoft.com/office/drawing/2014/main" xmlns="" id="{E8ACF89C-CFC3-4D68-B3C4-2BEFB7BBE5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xmlns="" id="{3B770B7D-3C5C-4682-8DF0-20783592F3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:a16="http://schemas.microsoft.com/office/drawing/2014/main" xmlns="" id="{A6893E11-7EC1-4EB6-A2A8-0B693F8FE5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26">
            <a:extLst>
              <a:ext uri="{FF2B5EF4-FFF2-40B4-BE49-F238E27FC236}">
                <a16:creationId xmlns:a16="http://schemas.microsoft.com/office/drawing/2014/main" xmlns="" id="{622F7FD7-8884-4FD5-95AB-0B5C6033AD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xmlns="" id="{EA899CE5-6376-4689-8B11-AA6186E19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02" y="1116345"/>
            <a:ext cx="5727662" cy="3866172"/>
          </a:xfrm>
          <a:prstGeom prst="rect">
            <a:avLst/>
          </a:prstGeom>
        </p:spPr>
      </p:pic>
      <p:pic>
        <p:nvPicPr>
          <p:cNvPr id="39" name="Picture 28">
            <a:extLst>
              <a:ext uri="{FF2B5EF4-FFF2-40B4-BE49-F238E27FC236}">
                <a16:creationId xmlns:a16="http://schemas.microsoft.com/office/drawing/2014/main" xmlns="" id="{16EFE474-4FE0-4E8F-8F09-5ED2C9E76A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0" name="Straight Connector 30">
            <a:extLst>
              <a:ext uri="{FF2B5EF4-FFF2-40B4-BE49-F238E27FC236}">
                <a16:creationId xmlns:a16="http://schemas.microsoft.com/office/drawing/2014/main" xmlns="" id="{CF8B8C81-54DC-4AF5-B682-3A2C70A6B5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9777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CABCAE3-64FC-4149-819F-2C18128241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12FDCFE-9AD2-4D8A-8CBF-B3AA37EBF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FBD463FC-4CA8-4FF4-85A3-AF9F4B98D2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BECF35C3-8B44-4F4B-BD25-4C01823DB2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xmlns="" id="{2FA7AD0A-1871-4DF8-9235-F49D0513B9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6B04CFB-FAE5-47DD-9B3E-4E9BA7A89C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1C8B30-2AAF-45B1-AE3D-56B3824C6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MARKETS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EE68D41B-9286-479F-9AB7-678C8E348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E8ACF89C-CFC3-4D68-B3C4-2BEFB7BBE5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3B770B7D-3C5C-4682-8DF0-20783592F3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A6893E11-7EC1-4EB6-A2A8-0B693F8FE5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622F7FD7-8884-4FD5-95AB-0B5C6033AD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782DFC63-F7AC-4CF9-990E-9D870BEEF0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99" y="1116345"/>
            <a:ext cx="5637668" cy="38661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16EFE474-4FE0-4E8F-8F09-5ED2C9E76A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CF8B8C81-54DC-4AF5-B682-3A2C70A6B5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341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CABCAE3-64FC-4149-819F-2C18128241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12FDCFE-9AD2-4D8A-8CBF-B3AA37EBF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FBD463FC-4CA8-4FF4-85A3-AF9F4B98D2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BECF35C3-8B44-4F4B-BD25-4C01823DB2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2FA7AD0A-1871-4DF8-9235-F49D0513B9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6B04CFB-FAE5-47DD-9B3E-4E9BA7A89C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379A90-4A4C-429F-BB11-5E014E992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Simple marketing system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EE68D41B-9286-479F-9AB7-678C8E348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E8ACF89C-CFC3-4D68-B3C4-2BEFB7BBE5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3B770B7D-3C5C-4682-8DF0-20783592F3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A6893E11-7EC1-4EB6-A2A8-0B693F8FE5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622F7FD7-8884-4FD5-95AB-0B5C6033AD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BF8AB4A0-D856-4035-9C06-B7F8DE4AC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374" y="1790017"/>
            <a:ext cx="6282919" cy="251882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6EFE474-4FE0-4E8F-8F09-5ED2C9E76A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CF8B8C81-54DC-4AF5-B682-3A2C70A6B5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1224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D2E494-5443-4469-91A1-60AD279B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dirty="0"/>
              <a:t>Key customer market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99E8E0-DC49-4684-9F36-945112CCFC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Consumer Market: Company selling mass consumer goods and services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Business Market: Companies selling business goods and services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Global Market: Company in the global marketplace must decide which countries to enter; how to enter each; how to adapt product and service features to each country; how to price product in different country; and hoe to design communications for different cultures.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Non-Profit and Governmental Markets: Companies selling product to non-profit organization with limited purchasing powers such as; universities, charitable organizations</a:t>
            </a:r>
            <a:r>
              <a:rPr lang="en-US" dirty="0"/>
              <a:t>.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100191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E21E0D04-3C58-4B45-81A7-B5A94AF7E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97" y="0"/>
            <a:ext cx="8096035" cy="6113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7339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6E6531A-0776-43BA-A852-5FB5C77534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556085" y="533400"/>
            <a:ext cx="9079832" cy="5077326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F8C5273F-2B84-46BF-A94F-1A20E13B3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784605" y="763203"/>
            <a:ext cx="8622792" cy="4617720"/>
          </a:xfrm>
          <a:prstGeom prst="rect">
            <a:avLst/>
          </a:prstGeom>
          <a:gradFill>
            <a:gsLst>
              <a:gs pos="0">
                <a:srgbClr val="DADADA"/>
              </a:gs>
              <a:gs pos="100000">
                <a:srgbClr val="FFFFFE"/>
              </a:gs>
            </a:gsLst>
            <a:lin ang="16200000" scaled="0"/>
          </a:gradFill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B21D4A28-C107-4563-A09D-04452D7FD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461" y="893851"/>
            <a:ext cx="8260422" cy="440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7060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7DBA90-7AB7-4848-B680-ACA6CA0A6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dirty="0"/>
              <a:t>CORE Concepts OF MARKETING MANAGEMENT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2459BF0-58C0-4E0A-BBC1-813F80463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r>
              <a:rPr lang="en-US" dirty="0"/>
              <a:t>Production Concept</a:t>
            </a:r>
          </a:p>
          <a:p>
            <a:r>
              <a:rPr lang="en-US" dirty="0"/>
              <a:t>Product Concepts</a:t>
            </a:r>
          </a:p>
          <a:p>
            <a:r>
              <a:rPr lang="en-US" dirty="0"/>
              <a:t>Selling Concept</a:t>
            </a:r>
          </a:p>
          <a:p>
            <a:r>
              <a:rPr lang="en-US" dirty="0"/>
              <a:t>Marketing Concept</a:t>
            </a:r>
          </a:p>
          <a:p>
            <a:r>
              <a:rPr lang="en-US" dirty="0"/>
              <a:t>Societal Concept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4791822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290866-BF2D-4401-9264-1F8471CE3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Production Concepts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A393FD-5681-46C9-9961-4FA5E9492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company following the production concept believes in the fact that it should produce goods efficiently and try to bring down the prices so that products become affordable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firm undertakes mass production and makes an effort to improve the distribution.</a:t>
            </a:r>
            <a:endParaRPr 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5452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290866-BF2D-4401-9264-1F8471CE3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Concepts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A393FD-5681-46C9-9961-4FA5E9492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According to this concept. People like products which are very good in terms of performance and quality.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company aims at making a continuous effort towards products improvement and innovation.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1085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290866-BF2D-4401-9264-1F8471CE3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selling Concepts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A393FD-5681-46C9-9961-4FA5E9492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According to this concept the company’s entire focus is on selling, hence making a lot of sales.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selling effort is backed by serious promotion and advertising.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company does not bother about the market demand, they just want to sell what they product.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5550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290866-BF2D-4401-9264-1F8471CE3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Concepts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A393FD-5681-46C9-9961-4FA5E9492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marketing concept is concerned with:</a:t>
            </a:r>
          </a:p>
          <a:p>
            <a:pPr marL="0" indent="0"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First identifying the customer needs and</a:t>
            </a:r>
          </a:p>
          <a:p>
            <a:pPr marL="0" indent="0"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- then making products that give maximum customer satisfaction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Marketing starts before the product, or service is ready and continues even after the sale has been made.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firm here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aimsto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make products and provide services better than the competitors.</a:t>
            </a:r>
          </a:p>
        </p:txBody>
      </p:sp>
    </p:spTree>
    <p:extLst>
      <p:ext uri="{BB962C8B-B14F-4D97-AF65-F5344CB8AC3E}">
        <p14:creationId xmlns:p14="http://schemas.microsoft.com/office/powerpoint/2010/main" val="2400470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290866-BF2D-4401-9264-1F8471CE3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Concepts </a:t>
            </a:r>
            <a:r>
              <a:rPr lang="en-US" dirty="0" err="1"/>
              <a:t>cont</a:t>
            </a:r>
            <a:r>
              <a:rPr lang="en-US" dirty="0"/>
              <a:t>…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A393FD-5681-46C9-9961-4FA5E9492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company makes sincere efforts towards retaining the customers and also attracting new ones.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If the customers are satisfied with the product, they will but it again and again and also tell other people about it.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job is not to find the right customers for your product, but the right products for your customers. </a:t>
            </a:r>
          </a:p>
        </p:txBody>
      </p:sp>
    </p:spTree>
    <p:extLst>
      <p:ext uri="{BB962C8B-B14F-4D97-AF65-F5344CB8AC3E}">
        <p14:creationId xmlns:p14="http://schemas.microsoft.com/office/powerpoint/2010/main" val="25083372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B5124C-5913-4701-8058-D307E9A20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Societal concept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6399F2-8A39-46FC-9B33-4CA29CA76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Societal concept focuses on consumer needs and wants, profits and the social welfare. Thus helps in improving the image of the company.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firm are concerned with social issues like environment problems and pollution caused by the waste material, health problems caused by fast food etc.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Balances human welfare, company profits and consumer satisfaction. </a:t>
            </a:r>
            <a:endParaRPr 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29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E97F59-62F3-4EE1-8F68-98F26F5CC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Market orientation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77E3D14-18DD-445F-8486-80DA5CF4A0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Holistic Marketing Concept</a:t>
            </a:r>
          </a:p>
          <a:p>
            <a:pPr marL="0" indent="0"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holistic marketing concept is based on the development, design and implementation of marketing process, programs and activities that recognize their breadth and interdependencies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677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CABCAE3-64FC-4149-819F-2C18128241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12FDCFE-9AD2-4D8A-8CBF-B3AA37EBF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FBD463FC-4CA8-4FF4-85A3-AF9F4B98D2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BECF35C3-8B44-4F4B-BD25-4C01823DB2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2FA7AD0A-1871-4DF8-9235-F49D0513B9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6B04CFB-FAE5-47DD-9B3E-4E9BA7A89C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4AD4DB-50B8-4BC4-A7B2-C7B7EEDF8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100" dirty="0"/>
              <a:t>Four component of holistic marketing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EE68D41B-9286-479F-9AB7-678C8E348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E8ACF89C-CFC3-4D68-B3C4-2BEFB7BBE5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3B770B7D-3C5C-4682-8DF0-20783592F3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A6893E11-7EC1-4EB6-A2A8-0B693F8FE5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622F7FD7-8884-4FD5-95AB-0B5C6033AD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xmlns="" id="{1DD540F7-18E8-4716-85CF-6815FCE85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184" y="847178"/>
            <a:ext cx="6765543" cy="426612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6EFE474-4FE0-4E8F-8F09-5ED2C9E76A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CF8B8C81-54DC-4AF5-B682-3A2C70A6B5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1575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CABCAE3-64FC-4149-819F-2C18128241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12FDCFE-9AD2-4D8A-8CBF-B3AA37EBF6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FBD463FC-4CA8-4FF4-85A3-AF9F4B98D2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BECF35C3-8B44-4F4B-BD25-4C01823DB2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D0712110-0BC1-4B31-B3BB-63B44222E8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466B5F3-C053-4580-B04A-1EF9498882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96C972-E6AD-4E8B-B933-AC1355598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16" y="962902"/>
            <a:ext cx="4176384" cy="2380828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4800"/>
              <a:t>7 P’S MARKETING MIX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FA6123F2-4B61-414F-A7E5-5B7828EACA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452617" y="3528543"/>
            <a:ext cx="417147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xmlns="" id="{866AD79E-ED80-4AE9-824E-44A97D684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096" y="174666"/>
            <a:ext cx="6567903" cy="59507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25CED634-E2D0-4AB7-96DD-816C9B52C5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FCDDCDFB-696D-4FDF-9B58-24F71B7C37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05237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BBC6A7-17E7-4E4F-AAFB-8B6AA3731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management tasks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34433AE-F9B4-4987-8BD0-79FDCEAF3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4037749"/>
          </a:xfrm>
        </p:spPr>
        <p:txBody>
          <a:bodyPr>
            <a:normAutofit fontScale="40000" lnSpcReduction="20000"/>
          </a:bodyPr>
          <a:lstStyle/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Developing marketing strategies &amp; plans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Capturing marketing insights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Connecting with customers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Building strong brands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Shaping the market offerings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Delivering value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Communicating value</a:t>
            </a:r>
          </a:p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Creating long-term growth</a:t>
            </a:r>
          </a:p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21314938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761</Words>
  <Application>Microsoft Office PowerPoint</Application>
  <PresentationFormat>Widescreen</PresentationFormat>
  <Paragraphs>102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Gill Sans MT</vt:lpstr>
      <vt:lpstr>Gallery</vt:lpstr>
      <vt:lpstr>Marketing Management</vt:lpstr>
      <vt:lpstr>Chapter -1 Marketing: Defining marketing for the 21st century</vt:lpstr>
      <vt:lpstr>DISCUSSION QUESTION</vt:lpstr>
      <vt:lpstr>What is marketing?</vt:lpstr>
      <vt:lpstr>What is marketing? Cont..</vt:lpstr>
      <vt:lpstr>WHO IS MARKETED?</vt:lpstr>
      <vt:lpstr>WHO MARKETS?</vt:lpstr>
      <vt:lpstr>Type of demand</vt:lpstr>
      <vt:lpstr>MARKETS</vt:lpstr>
      <vt:lpstr>Simple marketing system</vt:lpstr>
      <vt:lpstr>Key customer market</vt:lpstr>
      <vt:lpstr>PowerPoint Presentation</vt:lpstr>
      <vt:lpstr>PowerPoint Presentation</vt:lpstr>
      <vt:lpstr>CORE Concepts OF MARKETING MANAGEMENT</vt:lpstr>
      <vt:lpstr>Production Concepts</vt:lpstr>
      <vt:lpstr>Product Concepts</vt:lpstr>
      <vt:lpstr>selling Concepts</vt:lpstr>
      <vt:lpstr>Marketing Concepts</vt:lpstr>
      <vt:lpstr>Marketing Concepts cont…</vt:lpstr>
      <vt:lpstr>Societal concept</vt:lpstr>
      <vt:lpstr>New Market orientation</vt:lpstr>
      <vt:lpstr>Four component of holistic marketing</vt:lpstr>
      <vt:lpstr>7 P’S MARKETING MIX</vt:lpstr>
      <vt:lpstr>Marketing management tasks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Management</dc:title>
  <dc:creator>Shehzadi Haleema</dc:creator>
  <cp:lastModifiedBy>lenovo</cp:lastModifiedBy>
  <cp:revision>1</cp:revision>
  <dcterms:created xsi:type="dcterms:W3CDTF">2020-01-25T22:51:25Z</dcterms:created>
  <dcterms:modified xsi:type="dcterms:W3CDTF">2020-03-23T09:57:05Z</dcterms:modified>
</cp:coreProperties>
</file>